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308" r:id="rId2"/>
    <p:sldId id="310" r:id="rId3"/>
    <p:sldId id="259" r:id="rId4"/>
    <p:sldId id="569" r:id="rId5"/>
    <p:sldId id="617" r:id="rId6"/>
    <p:sldId id="618" r:id="rId7"/>
    <p:sldId id="695" r:id="rId8"/>
    <p:sldId id="619" r:id="rId9"/>
    <p:sldId id="696" r:id="rId10"/>
    <p:sldId id="573" r:id="rId11"/>
    <p:sldId id="697" r:id="rId12"/>
    <p:sldId id="682" r:id="rId13"/>
    <p:sldId id="705" r:id="rId14"/>
    <p:sldId id="706" r:id="rId15"/>
    <p:sldId id="709" r:id="rId16"/>
    <p:sldId id="710" r:id="rId17"/>
    <p:sldId id="708" r:id="rId18"/>
    <p:sldId id="711" r:id="rId19"/>
    <p:sldId id="712" r:id="rId20"/>
    <p:sldId id="623" r:id="rId21"/>
    <p:sldId id="698" r:id="rId22"/>
    <p:sldId id="347" r:id="rId23"/>
    <p:sldId id="699" r:id="rId24"/>
    <p:sldId id="718" r:id="rId25"/>
    <p:sldId id="719" r:id="rId26"/>
    <p:sldId id="644" r:id="rId27"/>
    <p:sldId id="646" r:id="rId28"/>
    <p:sldId id="700" r:id="rId29"/>
    <p:sldId id="720" r:id="rId30"/>
    <p:sldId id="721" r:id="rId31"/>
    <p:sldId id="647" r:id="rId32"/>
    <p:sldId id="648" r:id="rId33"/>
    <p:sldId id="649" r:id="rId34"/>
    <p:sldId id="722" r:id="rId35"/>
    <p:sldId id="651" r:id="rId36"/>
    <p:sldId id="653" r:id="rId37"/>
    <p:sldId id="723" r:id="rId38"/>
    <p:sldId id="724" r:id="rId39"/>
    <p:sldId id="701" r:id="rId40"/>
    <p:sldId id="655" r:id="rId41"/>
    <p:sldId id="656" r:id="rId42"/>
    <p:sldId id="659" r:id="rId43"/>
    <p:sldId id="660" r:id="rId44"/>
    <p:sldId id="702" r:id="rId45"/>
    <p:sldId id="725" r:id="rId46"/>
    <p:sldId id="661" r:id="rId47"/>
    <p:sldId id="665" r:id="rId48"/>
    <p:sldId id="666" r:id="rId49"/>
    <p:sldId id="671" r:id="rId50"/>
    <p:sldId id="726" r:id="rId51"/>
    <p:sldId id="727" r:id="rId52"/>
    <p:sldId id="728" r:id="rId53"/>
    <p:sldId id="703" r:id="rId54"/>
    <p:sldId id="349" r:id="rId55"/>
    <p:sldId id="693" r:id="rId56"/>
    <p:sldId id="704" r:id="rId57"/>
    <p:sldId id="715" r:id="rId58"/>
    <p:sldId id="714" r:id="rId59"/>
    <p:sldId id="716" r:id="rId60"/>
    <p:sldId id="717" r:id="rId61"/>
    <p:sldId id="601" r:id="rId6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p:restoredTop sz="94657"/>
  </p:normalViewPr>
  <p:slideViewPr>
    <p:cSldViewPr snapToGrid="0" snapToObjects="1">
      <p:cViewPr varScale="1">
        <p:scale>
          <a:sx n="138" d="100"/>
          <a:sy n="138" d="100"/>
        </p:scale>
        <p:origin x="192" y="288"/>
      </p:cViewPr>
      <p:guideLst>
        <p:guide orient="horz" pos="2160"/>
        <p:guide pos="3840"/>
      </p:guideLst>
    </p:cSldViewPr>
  </p:slideViewPr>
  <p:notesTextViewPr>
    <p:cViewPr>
      <p:scale>
        <a:sx n="1" d="1"/>
        <a:sy n="1" d="1"/>
      </p:scale>
      <p:origin x="0" y="0"/>
    </p:cViewPr>
  </p:notesTextViewPr>
  <p:sorterViewPr>
    <p:cViewPr>
      <p:scale>
        <a:sx n="66" d="100"/>
        <a:sy n="66" d="100"/>
      </p:scale>
      <p:origin x="0" y="8344"/>
    </p:cViewPr>
  </p:sorterViewPr>
  <p:notesViewPr>
    <p:cSldViewPr snapToGrid="0" snapToObjects="1">
      <p:cViewPr>
        <p:scale>
          <a:sx n="100" d="100"/>
          <a:sy n="100" d="100"/>
        </p:scale>
        <p:origin x="2912" y="-7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6/1/20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6/1/20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Court: wrote: “Drivers who are drunk enough to pass out at the wheel or soon afterward pose a much greater risk. It would be perverse if the more wanton behavior were rewarded—if the more harrowing threat were harder to punish.”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an unusual case, a defendant might be able to show that his blood would not have been drawn if police had not been seeking BAC information, and that police could not have reasonably judged that a warrant application would interfere with other pressing needs or duties.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31</a:t>
            </a:fld>
            <a:endParaRPr lang="en-US"/>
          </a:p>
        </p:txBody>
      </p:sp>
    </p:spTree>
    <p:extLst>
      <p:ext uri="{BB962C8B-B14F-4D97-AF65-F5344CB8AC3E}">
        <p14:creationId xmlns:p14="http://schemas.microsoft.com/office/powerpoint/2010/main" val="172225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defendant was the manager of a subdivision. Each year, under the subdivision agreement, the lot owners paid $200 for road maintenance fees to the defendant. The fees were for the defendant’s future service in maintaining the road. The defendant established a bank account separate from his business account into which he deposited the yearly fees. He had sole control over both bank accounts.</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32</a:t>
            </a:fld>
            <a:endParaRPr lang="en-US"/>
          </a:p>
        </p:txBody>
      </p:sp>
    </p:spTree>
    <p:extLst>
      <p:ext uri="{BB962C8B-B14F-4D97-AF65-F5344CB8AC3E}">
        <p14:creationId xmlns:p14="http://schemas.microsoft.com/office/powerpoint/2010/main" val="326237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defendant sent a letter demanding payment of the fees and attached a draft of a “Memorandum of Lien for Assessments” requested “pursuant to Va. Code Section: 55-516” and an itemized invoice for over $30,000 in fees.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33</a:t>
            </a:fld>
            <a:endParaRPr lang="en-US"/>
          </a:p>
        </p:txBody>
      </p:sp>
    </p:spTree>
    <p:extLst>
      <p:ext uri="{BB962C8B-B14F-4D97-AF65-F5344CB8AC3E}">
        <p14:creationId xmlns:p14="http://schemas.microsoft.com/office/powerpoint/2010/main" val="408401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36</a:t>
            </a:fld>
            <a:endParaRPr lang="en-US"/>
          </a:p>
        </p:txBody>
      </p:sp>
    </p:spTree>
    <p:extLst>
      <p:ext uri="{BB962C8B-B14F-4D97-AF65-F5344CB8AC3E}">
        <p14:creationId xmlns:p14="http://schemas.microsoft.com/office/powerpoint/2010/main" val="308010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53617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adopted Justice White’s concurring opinion in </a:t>
            </a:r>
            <a:r>
              <a:rPr lang="en-US" sz="1200" i="1" kern="1200" dirty="0">
                <a:solidFill>
                  <a:schemeClr val="tx1"/>
                </a:solidFill>
                <a:effectLst/>
                <a:latin typeface="+mn-lt"/>
                <a:ea typeface="+mn-ea"/>
                <a:cs typeface="+mn-cs"/>
              </a:rPr>
              <a:t>Robinson</a:t>
            </a:r>
            <a:r>
              <a:rPr lang="en-US" sz="1200" kern="1200" dirty="0">
                <a:solidFill>
                  <a:schemeClr val="tx1"/>
                </a:solidFill>
                <a:effectLst/>
                <a:latin typeface="+mn-lt"/>
                <a:ea typeface="+mn-ea"/>
                <a:cs typeface="+mn-cs"/>
              </a:rPr>
              <a:t> to explain its rejection of the distinction between an act and mere status. The Court expressed that the “thin distinction between “</a:t>
            </a:r>
            <a:r>
              <a:rPr lang="en-US" sz="1200" kern="1200" dirty="0" err="1">
                <a:solidFill>
                  <a:schemeClr val="tx1"/>
                </a:solidFill>
                <a:effectLst/>
                <a:latin typeface="+mn-lt"/>
                <a:ea typeface="+mn-ea"/>
                <a:cs typeface="+mn-cs"/>
              </a:rPr>
              <a:t>hav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an irresistible compulsion” and “yield[</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to such a compulsion” is not one of constitutional magnitude under </a:t>
            </a:r>
            <a:r>
              <a:rPr lang="en-US" sz="1200" i="1" kern="1200" dirty="0">
                <a:solidFill>
                  <a:schemeClr val="tx1"/>
                </a:solidFill>
                <a:effectLst/>
                <a:latin typeface="+mn-lt"/>
                <a:ea typeface="+mn-ea"/>
                <a:cs typeface="+mn-cs"/>
              </a:rPr>
              <a:t>Robinson.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41</a:t>
            </a:fld>
            <a:endParaRPr lang="en-US"/>
          </a:p>
        </p:txBody>
      </p:sp>
    </p:spTree>
    <p:extLst>
      <p:ext uri="{BB962C8B-B14F-4D97-AF65-F5344CB8AC3E}">
        <p14:creationId xmlns:p14="http://schemas.microsoft.com/office/powerpoint/2010/main" val="377535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The defendant’s son drove the defendant’s truck while intoxicated, crashed the truck on the side of the road, and then fled, abandoning it. Officers investigated and traced the vehicle back to the defendant, who claimed that someone had stolen it. Later, when officers located the defendant at his house, the defendant lied about his son’s whereabouts, claiming that he was not at home when, in fact, he was inside the house. Officers later learned that the defendant had responded to the scene of the crash soon after it happened.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like RUCKMAN,(1998) the false statements were not obstruction</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46</a:t>
            </a:fld>
            <a:endParaRPr lang="en-US"/>
          </a:p>
        </p:txBody>
      </p:sp>
    </p:spTree>
    <p:extLst>
      <p:ext uri="{BB962C8B-B14F-4D97-AF65-F5344CB8AC3E}">
        <p14:creationId xmlns:p14="http://schemas.microsoft.com/office/powerpoint/2010/main" val="7206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47</a:t>
            </a:fld>
            <a:endParaRPr lang="en-US"/>
          </a:p>
        </p:txBody>
      </p:sp>
    </p:spTree>
    <p:extLst>
      <p:ext uri="{BB962C8B-B14F-4D97-AF65-F5344CB8AC3E}">
        <p14:creationId xmlns:p14="http://schemas.microsoft.com/office/powerpoint/2010/main" val="1900222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Police responded to a call concerning the defendant, who was trespassing on property. Explaining to the defendant why he needed to stop and identify himself, the officer expressly told the defendant that the officers were investigating a trespassing complaint and that he was a suspect. The defendant provided a false name, date of birth, and address.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48</a:t>
            </a:fld>
            <a:endParaRPr lang="en-US"/>
          </a:p>
        </p:txBody>
      </p:sp>
    </p:spTree>
    <p:extLst>
      <p:ext uri="{BB962C8B-B14F-4D97-AF65-F5344CB8AC3E}">
        <p14:creationId xmlns:p14="http://schemas.microsoft.com/office/powerpoint/2010/main" val="218044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defendant committed a series of crimes, including filming himself masturbating on a nine-year-old child who was his daughter’s friend. In the video, the defendant masturbated inches away from the child’s face for an extended period of time. The child was asleep during the period of time when the defendant was exposing himself to her and remained clothed.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49</a:t>
            </a:fld>
            <a:endParaRPr lang="en-US"/>
          </a:p>
        </p:txBody>
      </p:sp>
    </p:spTree>
    <p:extLst>
      <p:ext uri="{BB962C8B-B14F-4D97-AF65-F5344CB8AC3E}">
        <p14:creationId xmlns:p14="http://schemas.microsoft.com/office/powerpoint/2010/main" val="189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2093646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Lesson: Your officer needs to know the field test she is using and you need to be able to establish that it is an approved kit. – the full case list has a link to the Va. Register for the current field tests.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55</a:t>
            </a:fld>
            <a:endParaRPr lang="en-US"/>
          </a:p>
        </p:txBody>
      </p:sp>
    </p:spTree>
    <p:extLst>
      <p:ext uri="{BB962C8B-B14F-4D97-AF65-F5344CB8AC3E}">
        <p14:creationId xmlns:p14="http://schemas.microsoft.com/office/powerpoint/2010/main" val="133485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224124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a:t>
            </a:fld>
            <a:endParaRPr lang="en-US"/>
          </a:p>
        </p:txBody>
      </p:sp>
    </p:spTree>
    <p:extLst>
      <p:ext uri="{BB962C8B-B14F-4D97-AF65-F5344CB8AC3E}">
        <p14:creationId xmlns:p14="http://schemas.microsoft.com/office/powerpoint/2010/main" val="110461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(First 12 slides should take 5 minutes)</a:t>
            </a:r>
          </a:p>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10</a:t>
            </a:fld>
            <a:endParaRPr lang="en-US"/>
          </a:p>
        </p:txBody>
      </p:sp>
    </p:spTree>
    <p:extLst>
      <p:ext uri="{BB962C8B-B14F-4D97-AF65-F5344CB8AC3E}">
        <p14:creationId xmlns:p14="http://schemas.microsoft.com/office/powerpoint/2010/main" val="171324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12</a:t>
            </a:fld>
            <a:endParaRPr lang="en-US"/>
          </a:p>
        </p:txBody>
      </p:sp>
    </p:spTree>
    <p:extLst>
      <p:ext uri="{BB962C8B-B14F-4D97-AF65-F5344CB8AC3E}">
        <p14:creationId xmlns:p14="http://schemas.microsoft.com/office/powerpoint/2010/main" val="262032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20</a:t>
            </a:fld>
            <a:endParaRPr lang="en-US"/>
          </a:p>
        </p:txBody>
      </p:sp>
    </p:spTree>
    <p:extLst>
      <p:ext uri="{BB962C8B-B14F-4D97-AF65-F5344CB8AC3E}">
        <p14:creationId xmlns:p14="http://schemas.microsoft.com/office/powerpoint/2010/main" val="305621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26</a:t>
            </a:fld>
            <a:endParaRPr lang="en-US"/>
          </a:p>
        </p:txBody>
      </p:sp>
    </p:spTree>
    <p:extLst>
      <p:ext uri="{BB962C8B-B14F-4D97-AF65-F5344CB8AC3E}">
        <p14:creationId xmlns:p14="http://schemas.microsoft.com/office/powerpoint/2010/main" val="65530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27</a:t>
            </a:fld>
            <a:endParaRPr lang="en-US"/>
          </a:p>
        </p:txBody>
      </p:sp>
    </p:spTree>
    <p:extLst>
      <p:ext uri="{BB962C8B-B14F-4D97-AF65-F5344CB8AC3E}">
        <p14:creationId xmlns:p14="http://schemas.microsoft.com/office/powerpoint/2010/main" val="440057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register.dls.virginia.gov/vol32/iss13/v32i13.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ejcasey@wm.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486" y="301657"/>
            <a:ext cx="8121028" cy="2912883"/>
          </a:xfrm>
        </p:spPr>
        <p:txBody>
          <a:bodyPr>
            <a:noAutofit/>
          </a:bodyPr>
          <a:lstStyle/>
          <a:p>
            <a:r>
              <a:rPr lang="en-US" sz="4000" b="1" dirty="0">
                <a:solidFill>
                  <a:schemeClr val="tx1"/>
                </a:solidFill>
              </a:rPr>
              <a:t>Selected Appellate Decisions</a:t>
            </a:r>
            <a:br>
              <a:rPr lang="en-US" sz="4000" b="1" dirty="0">
                <a:solidFill>
                  <a:schemeClr val="tx1"/>
                </a:solidFill>
              </a:rPr>
            </a:br>
            <a:r>
              <a:rPr lang="en-US" sz="4000" b="1" dirty="0">
                <a:solidFill>
                  <a:schemeClr val="tx1"/>
                </a:solidFill>
              </a:rPr>
              <a:t>for</a:t>
            </a:r>
            <a:br>
              <a:rPr lang="en-US" sz="4000" b="1" dirty="0">
                <a:solidFill>
                  <a:schemeClr val="tx1"/>
                </a:solidFill>
              </a:rPr>
            </a:br>
            <a:r>
              <a:rPr lang="en-US" sz="4000" b="1" dirty="0">
                <a:solidFill>
                  <a:schemeClr val="tx1"/>
                </a:solidFill>
              </a:rPr>
              <a:t>Law Enforcement Officers</a:t>
            </a:r>
            <a:br>
              <a:rPr lang="en-US" sz="4000" b="1" dirty="0">
                <a:solidFill>
                  <a:schemeClr val="tx1"/>
                </a:solidFill>
              </a:rPr>
            </a:br>
            <a:r>
              <a:rPr lang="en-US" sz="3200" dirty="0">
                <a:solidFill>
                  <a:schemeClr val="tx1"/>
                </a:solidFill>
              </a:rPr>
              <a:t>June 1, 2019– June 1, 2020</a:t>
            </a:r>
          </a:p>
        </p:txBody>
      </p:sp>
      <p:sp>
        <p:nvSpPr>
          <p:cNvPr id="3" name="Content Placeholder 2"/>
          <p:cNvSpPr>
            <a:spLocks noGrp="1"/>
          </p:cNvSpPr>
          <p:nvPr>
            <p:ph idx="1"/>
          </p:nvPr>
        </p:nvSpPr>
        <p:spPr>
          <a:xfrm>
            <a:off x="2035486" y="3094450"/>
            <a:ext cx="8229600" cy="1874293"/>
          </a:xfrm>
        </p:spPr>
        <p:txBody>
          <a:bodyPr>
            <a:normAutofit fontScale="92500" lnSpcReduction="10000"/>
          </a:bodyPr>
          <a:lstStyle/>
          <a:p>
            <a:pPr marL="0" indent="0" algn="ctr"/>
            <a:r>
              <a:rPr lang="en-US" b="1" dirty="0">
                <a:solidFill>
                  <a:srgbClr val="C00000"/>
                </a:solidFill>
              </a:rPr>
              <a:t>U. S. Supreme Court</a:t>
            </a:r>
          </a:p>
          <a:p>
            <a:pPr marL="0" indent="0" algn="ctr"/>
            <a:r>
              <a:rPr lang="en-US" b="1" dirty="0">
                <a:solidFill>
                  <a:srgbClr val="C00000"/>
                </a:solidFill>
              </a:rPr>
              <a:t>Fourth Circuit Court of Appeals</a:t>
            </a:r>
          </a:p>
          <a:p>
            <a:pPr marL="0" indent="0" algn="ctr"/>
            <a:r>
              <a:rPr lang="en-US" b="1" dirty="0">
                <a:solidFill>
                  <a:srgbClr val="C00000"/>
                </a:solidFill>
              </a:rPr>
              <a:t>Virginia Supreme Court</a:t>
            </a:r>
          </a:p>
          <a:p>
            <a:pPr marL="0" indent="0" algn="ctr"/>
            <a:r>
              <a:rPr lang="en-US" b="1" dirty="0">
                <a:solidFill>
                  <a:srgbClr val="C00000"/>
                </a:solidFill>
              </a:rPr>
              <a:t>Virginia Court of Appeals</a:t>
            </a:r>
            <a:endParaRPr lang="en-US" dirty="0">
              <a:solidFill>
                <a:srgbClr val="C00000"/>
              </a:solidFill>
            </a:endParaRPr>
          </a:p>
          <a:p>
            <a:pPr lvl="1"/>
            <a:endParaRPr lang="en-US" dirty="0"/>
          </a:p>
        </p:txBody>
      </p:sp>
      <p:pic>
        <p:nvPicPr>
          <p:cNvPr id="7" name="Picture 6">
            <a:extLst>
              <a:ext uri="{FF2B5EF4-FFF2-40B4-BE49-F238E27FC236}">
                <a16:creationId xmlns:a16="http://schemas.microsoft.com/office/drawing/2014/main" id="{45C09B0A-DAFE-9345-99B7-75EDF01AD321}"/>
              </a:ext>
            </a:extLst>
          </p:cNvPr>
          <p:cNvPicPr>
            <a:picLocks noChangeAspect="1"/>
          </p:cNvPicPr>
          <p:nvPr/>
        </p:nvPicPr>
        <p:blipFill>
          <a:blip r:embed="rId2"/>
          <a:stretch>
            <a:fillRect/>
          </a:stretch>
        </p:blipFill>
        <p:spPr>
          <a:xfrm>
            <a:off x="1594113" y="4294955"/>
            <a:ext cx="9418554" cy="1874292"/>
          </a:xfrm>
          <a:prstGeom prst="rect">
            <a:avLst/>
          </a:prstGeom>
        </p:spPr>
      </p:pic>
    </p:spTree>
    <p:extLst>
      <p:ext uri="{BB962C8B-B14F-4D97-AF65-F5344CB8AC3E}">
        <p14:creationId xmlns:p14="http://schemas.microsoft.com/office/powerpoint/2010/main" val="393366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Fourth Amendment</a:t>
            </a:r>
          </a:p>
        </p:txBody>
      </p:sp>
      <p:sp>
        <p:nvSpPr>
          <p:cNvPr id="5" name="Text Placeholder 4"/>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408699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9E40B-EEC8-AC45-84E8-8762B0A4BDA1}"/>
              </a:ext>
            </a:extLst>
          </p:cNvPr>
          <p:cNvSpPr>
            <a:spLocks noGrp="1"/>
          </p:cNvSpPr>
          <p:nvPr>
            <p:ph type="title"/>
          </p:nvPr>
        </p:nvSpPr>
        <p:spPr/>
        <p:txBody>
          <a:bodyPr>
            <a:normAutofit fontScale="90000"/>
          </a:bodyPr>
          <a:lstStyle/>
          <a:p>
            <a:r>
              <a:rPr lang="en-US" i="1" dirty="0"/>
              <a:t>Kansas v. Glover</a:t>
            </a:r>
            <a:r>
              <a:rPr lang="en-US" dirty="0"/>
              <a:t>: U.S. Supreme Court</a:t>
            </a:r>
            <a:br>
              <a:rPr lang="en-US" dirty="0"/>
            </a:br>
            <a:r>
              <a:rPr lang="en-US" dirty="0"/>
              <a:t>April 6, 2020</a:t>
            </a:r>
          </a:p>
        </p:txBody>
      </p:sp>
      <p:sp>
        <p:nvSpPr>
          <p:cNvPr id="5" name="Content Placeholder 4">
            <a:extLst>
              <a:ext uri="{FF2B5EF4-FFF2-40B4-BE49-F238E27FC236}">
                <a16:creationId xmlns:a16="http://schemas.microsoft.com/office/drawing/2014/main" id="{E515D6D0-B027-114D-BFAA-6EB777532864}"/>
              </a:ext>
            </a:extLst>
          </p:cNvPr>
          <p:cNvSpPr>
            <a:spLocks noGrp="1"/>
          </p:cNvSpPr>
          <p:nvPr>
            <p:ph idx="1"/>
          </p:nvPr>
        </p:nvSpPr>
        <p:spPr>
          <a:xfrm>
            <a:off x="1295400" y="2556932"/>
            <a:ext cx="10261861" cy="3636478"/>
          </a:xfrm>
        </p:spPr>
        <p:txBody>
          <a:bodyPr>
            <a:noAutofit/>
          </a:bodyPr>
          <a:lstStyle/>
          <a:p>
            <a:r>
              <a:rPr lang="en-US" sz="2700" dirty="0"/>
              <a:t>Question: Does a police officer violate the Fourth Amendment by initiating an investigative traffic stop after running a vehicle’s license plate and learning that the registered owner has a revoked driver’s license?</a:t>
            </a:r>
          </a:p>
          <a:p>
            <a:r>
              <a:rPr lang="en-US" sz="2700" dirty="0"/>
              <a:t>Court: When an officer lacks information negating an inference that the owner is the driver of the vehicle, the stop is reasonable.</a:t>
            </a:r>
          </a:p>
          <a:p>
            <a:r>
              <a:rPr lang="en-US" sz="2700" dirty="0"/>
              <a:t>However, if an officer is aware of exculpatory information, that information could eliminate reasonable suspicion.</a:t>
            </a:r>
          </a:p>
          <a:p>
            <a:endParaRPr lang="en-US" sz="2700" dirty="0"/>
          </a:p>
        </p:txBody>
      </p:sp>
    </p:spTree>
    <p:extLst>
      <p:ext uri="{BB962C8B-B14F-4D97-AF65-F5344CB8AC3E}">
        <p14:creationId xmlns:p14="http://schemas.microsoft.com/office/powerpoint/2010/main" val="221208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6FF-0AF3-E548-BE8A-7D87C73AB43C}"/>
              </a:ext>
            </a:extLst>
          </p:cNvPr>
          <p:cNvSpPr>
            <a:spLocks noGrp="1"/>
          </p:cNvSpPr>
          <p:nvPr>
            <p:ph type="title"/>
          </p:nvPr>
        </p:nvSpPr>
        <p:spPr/>
        <p:txBody>
          <a:bodyPr>
            <a:normAutofit fontScale="90000"/>
          </a:bodyPr>
          <a:lstStyle/>
          <a:p>
            <a:r>
              <a:rPr lang="en-US" i="1" dirty="0"/>
              <a:t>Hupp v. Cook,</a:t>
            </a:r>
            <a:br>
              <a:rPr lang="en-US" dirty="0"/>
            </a:br>
            <a:r>
              <a:rPr lang="en-US" dirty="0"/>
              <a:t>931 F. 3d 307 (2019)</a:t>
            </a:r>
          </a:p>
        </p:txBody>
      </p:sp>
      <p:sp>
        <p:nvSpPr>
          <p:cNvPr id="3" name="Content Placeholder 2">
            <a:extLst>
              <a:ext uri="{FF2B5EF4-FFF2-40B4-BE49-F238E27FC236}">
                <a16:creationId xmlns:a16="http://schemas.microsoft.com/office/drawing/2014/main" id="{6CFD2994-8D24-7742-8A09-6FE48323BE69}"/>
              </a:ext>
            </a:extLst>
          </p:cNvPr>
          <p:cNvSpPr>
            <a:spLocks noGrp="1"/>
          </p:cNvSpPr>
          <p:nvPr>
            <p:ph idx="1"/>
          </p:nvPr>
        </p:nvSpPr>
        <p:spPr>
          <a:xfrm>
            <a:off x="826718" y="2556932"/>
            <a:ext cx="10617137" cy="3751504"/>
          </a:xfrm>
        </p:spPr>
        <p:txBody>
          <a:bodyPr>
            <a:noAutofit/>
          </a:bodyPr>
          <a:lstStyle/>
          <a:p>
            <a:r>
              <a:rPr lang="en-US" sz="3200" dirty="0"/>
              <a:t>Court rejected a uniform exigent circumstances exception for all electronic video evidence.</a:t>
            </a:r>
          </a:p>
          <a:p>
            <a:r>
              <a:rPr lang="en-US" sz="3200" dirty="0"/>
              <a:t>While video evidence contained in a cell phone can be easily deleted or concealed, it is not merely the ease with which evidence may be destroyed or concealed that dictates exigency.</a:t>
            </a:r>
          </a:p>
          <a:p>
            <a:r>
              <a:rPr lang="en-US" sz="3200" dirty="0"/>
              <a:t>Instead, an officer must also have reason to believe that the evidence will be destroyed or concealed. </a:t>
            </a:r>
          </a:p>
        </p:txBody>
      </p:sp>
    </p:spTree>
    <p:extLst>
      <p:ext uri="{BB962C8B-B14F-4D97-AF65-F5344CB8AC3E}">
        <p14:creationId xmlns:p14="http://schemas.microsoft.com/office/powerpoint/2010/main" val="180295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003-6601-E649-8C52-B0C9EB620FFC}"/>
              </a:ext>
            </a:extLst>
          </p:cNvPr>
          <p:cNvSpPr>
            <a:spLocks noGrp="1"/>
          </p:cNvSpPr>
          <p:nvPr>
            <p:ph type="title"/>
          </p:nvPr>
        </p:nvSpPr>
        <p:spPr/>
        <p:txBody>
          <a:bodyPr>
            <a:normAutofit fontScale="90000"/>
          </a:bodyPr>
          <a:lstStyle/>
          <a:p>
            <a:r>
              <a:rPr lang="en-US" dirty="0"/>
              <a:t>Inventory Search &amp; Community Caretaker</a:t>
            </a:r>
            <a:br>
              <a:rPr lang="en-US" dirty="0"/>
            </a:br>
            <a:r>
              <a:rPr lang="en-US" i="1" dirty="0"/>
              <a:t>Knight v. Commonwealth</a:t>
            </a:r>
            <a:r>
              <a:rPr lang="en-US" dirty="0"/>
              <a:t>: April 7, 2020 (Pub.)</a:t>
            </a:r>
          </a:p>
        </p:txBody>
      </p:sp>
      <p:sp>
        <p:nvSpPr>
          <p:cNvPr id="3" name="Content Placeholder 2">
            <a:extLst>
              <a:ext uri="{FF2B5EF4-FFF2-40B4-BE49-F238E27FC236}">
                <a16:creationId xmlns:a16="http://schemas.microsoft.com/office/drawing/2014/main" id="{1EF5E114-41A4-BF44-A8CC-33D0673F1CF3}"/>
              </a:ext>
            </a:extLst>
          </p:cNvPr>
          <p:cNvSpPr>
            <a:spLocks noGrp="1"/>
          </p:cNvSpPr>
          <p:nvPr>
            <p:ph idx="1"/>
          </p:nvPr>
        </p:nvSpPr>
        <p:spPr/>
        <p:txBody>
          <a:bodyPr>
            <a:normAutofit/>
          </a:bodyPr>
          <a:lstStyle/>
          <a:p>
            <a:r>
              <a:rPr lang="en-US" sz="2800" dirty="0"/>
              <a:t>Officers stopped the defendant’s vehicle, which had no license plates, in the travel lane of a busy street.</a:t>
            </a:r>
          </a:p>
          <a:p>
            <a:r>
              <a:rPr lang="en-US" sz="2800" dirty="0"/>
              <a:t>They learned that the defendant was wanted and arrested him. </a:t>
            </a:r>
          </a:p>
          <a:p>
            <a:r>
              <a:rPr lang="en-US" sz="2800" dirty="0"/>
              <a:t>Officers searched the car and found the defendant’s gun. </a:t>
            </a:r>
          </a:p>
          <a:p>
            <a:r>
              <a:rPr lang="en-US" sz="2800" dirty="0"/>
              <a:t>Commonwealth argued Inventory Search and Community Caretaker exceptions justified the search. </a:t>
            </a:r>
          </a:p>
        </p:txBody>
      </p:sp>
    </p:spTree>
    <p:extLst>
      <p:ext uri="{BB962C8B-B14F-4D97-AF65-F5344CB8AC3E}">
        <p14:creationId xmlns:p14="http://schemas.microsoft.com/office/powerpoint/2010/main" val="338926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63C1-DA38-C14C-A210-FB75D1369DB2}"/>
              </a:ext>
            </a:extLst>
          </p:cNvPr>
          <p:cNvSpPr>
            <a:spLocks noGrp="1"/>
          </p:cNvSpPr>
          <p:nvPr>
            <p:ph type="title"/>
          </p:nvPr>
        </p:nvSpPr>
        <p:spPr/>
        <p:txBody>
          <a:bodyPr>
            <a:normAutofit fontScale="90000"/>
          </a:bodyPr>
          <a:lstStyle/>
          <a:p>
            <a:r>
              <a:rPr lang="en-US" dirty="0"/>
              <a:t>Court: Search Improper, </a:t>
            </a:r>
            <a:br>
              <a:rPr lang="en-US" dirty="0"/>
            </a:br>
            <a:r>
              <a:rPr lang="en-US" dirty="0"/>
              <a:t>Conviction Reversed.</a:t>
            </a:r>
          </a:p>
        </p:txBody>
      </p:sp>
      <p:sp>
        <p:nvSpPr>
          <p:cNvPr id="3" name="Content Placeholder 2">
            <a:extLst>
              <a:ext uri="{FF2B5EF4-FFF2-40B4-BE49-F238E27FC236}">
                <a16:creationId xmlns:a16="http://schemas.microsoft.com/office/drawing/2014/main" id="{313DFA23-EE85-A043-B64C-9EDACAF8C2C6}"/>
              </a:ext>
            </a:extLst>
          </p:cNvPr>
          <p:cNvSpPr>
            <a:spLocks noGrp="1"/>
          </p:cNvSpPr>
          <p:nvPr>
            <p:ph idx="1"/>
          </p:nvPr>
        </p:nvSpPr>
        <p:spPr>
          <a:xfrm>
            <a:off x="871538" y="2543175"/>
            <a:ext cx="10644187" cy="3657600"/>
          </a:xfrm>
        </p:spPr>
        <p:txBody>
          <a:bodyPr>
            <a:normAutofit lnSpcReduction="10000"/>
          </a:bodyPr>
          <a:lstStyle/>
          <a:p>
            <a:r>
              <a:rPr lang="en-US" sz="2600" dirty="0"/>
              <a:t>Court rejected the “inventory exception,” noting that the officer made no attempt to prepare a list of the contents of the car while he was searching, nor did he attempt to record the inventory. </a:t>
            </a:r>
          </a:p>
          <a:p>
            <a:r>
              <a:rPr lang="en-US" sz="2600" dirty="0"/>
              <a:t>Court rejected the “community caretaker” exception to the warrant requirement, because regardless of whether it was lawfully impounded, the search was not “conducted pursuant to standard police procedures” and was a “pretextual surrogate for an improper investigatory motive.” </a:t>
            </a:r>
          </a:p>
          <a:p>
            <a:r>
              <a:rPr lang="en-US" sz="2600" dirty="0"/>
              <a:t>Court also noted that if the defendant had arranged his own towing, the firearm would not inevitably have been discovered.</a:t>
            </a:r>
          </a:p>
        </p:txBody>
      </p:sp>
    </p:spTree>
    <p:extLst>
      <p:ext uri="{BB962C8B-B14F-4D97-AF65-F5344CB8AC3E}">
        <p14:creationId xmlns:p14="http://schemas.microsoft.com/office/powerpoint/2010/main" val="122902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1BC2-39B5-9246-A280-4A5F7CE8E87F}"/>
              </a:ext>
            </a:extLst>
          </p:cNvPr>
          <p:cNvSpPr>
            <a:spLocks noGrp="1"/>
          </p:cNvSpPr>
          <p:nvPr>
            <p:ph type="title"/>
          </p:nvPr>
        </p:nvSpPr>
        <p:spPr/>
        <p:txBody>
          <a:bodyPr>
            <a:normAutofit fontScale="90000"/>
          </a:bodyPr>
          <a:lstStyle/>
          <a:p>
            <a:r>
              <a:rPr lang="en-US" dirty="0"/>
              <a:t>Carrying a Firearm:</a:t>
            </a:r>
            <a:br>
              <a:rPr lang="en-US" dirty="0"/>
            </a:br>
            <a:r>
              <a:rPr lang="en-US" i="1" dirty="0"/>
              <a:t>Williams v. Commonwealth</a:t>
            </a:r>
            <a:endParaRPr lang="en-US" dirty="0"/>
          </a:p>
        </p:txBody>
      </p:sp>
      <p:sp>
        <p:nvSpPr>
          <p:cNvPr id="3" name="Content Placeholder 2">
            <a:extLst>
              <a:ext uri="{FF2B5EF4-FFF2-40B4-BE49-F238E27FC236}">
                <a16:creationId xmlns:a16="http://schemas.microsoft.com/office/drawing/2014/main" id="{32C337CA-9F5D-F24A-ACB3-C2757C00800F}"/>
              </a:ext>
            </a:extLst>
          </p:cNvPr>
          <p:cNvSpPr>
            <a:spLocks noGrp="1"/>
          </p:cNvSpPr>
          <p:nvPr>
            <p:ph idx="1"/>
          </p:nvPr>
        </p:nvSpPr>
        <p:spPr>
          <a:xfrm>
            <a:off x="985838" y="2556932"/>
            <a:ext cx="10601325" cy="3786718"/>
          </a:xfrm>
        </p:spPr>
        <p:txBody>
          <a:bodyPr>
            <a:normAutofit/>
          </a:bodyPr>
          <a:lstStyle/>
          <a:p>
            <a:r>
              <a:rPr lang="en-US" sz="2600" dirty="0"/>
              <a:t>Officer stopped defendant for a traffic violation at night and asked him whether he had any firearms in the vehicle. </a:t>
            </a:r>
          </a:p>
          <a:p>
            <a:r>
              <a:rPr lang="en-US" sz="2600" dirty="0"/>
              <a:t>Although defendant admitted that he had a firearm, he was evasive about where the firearm was located. </a:t>
            </a:r>
          </a:p>
          <a:p>
            <a:r>
              <a:rPr lang="en-US" sz="2600" dirty="0"/>
              <a:t>Officer asked at least four times about the location of the gun. Each time, the defendant responded only that it was concealed.</a:t>
            </a:r>
          </a:p>
          <a:p>
            <a:r>
              <a:rPr lang="en-US" sz="2600" dirty="0"/>
              <a:t>When defendant exited car on officer’s request, officer saw the gun inside defendant’s jacket and seized it.</a:t>
            </a:r>
          </a:p>
        </p:txBody>
      </p:sp>
    </p:spTree>
    <p:extLst>
      <p:ext uri="{BB962C8B-B14F-4D97-AF65-F5344CB8AC3E}">
        <p14:creationId xmlns:p14="http://schemas.microsoft.com/office/powerpoint/2010/main" val="4168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50C2-AD3B-6B46-BC0F-738451DC85C2}"/>
              </a:ext>
            </a:extLst>
          </p:cNvPr>
          <p:cNvSpPr>
            <a:spLocks noGrp="1"/>
          </p:cNvSpPr>
          <p:nvPr>
            <p:ph type="title"/>
          </p:nvPr>
        </p:nvSpPr>
        <p:spPr/>
        <p:txBody>
          <a:bodyPr/>
          <a:lstStyle/>
          <a:p>
            <a:r>
              <a:rPr lang="en-US" dirty="0"/>
              <a:t>Court: Lawful to Seize Firearm</a:t>
            </a:r>
          </a:p>
        </p:txBody>
      </p:sp>
      <p:sp>
        <p:nvSpPr>
          <p:cNvPr id="3" name="Content Placeholder 2">
            <a:extLst>
              <a:ext uri="{FF2B5EF4-FFF2-40B4-BE49-F238E27FC236}">
                <a16:creationId xmlns:a16="http://schemas.microsoft.com/office/drawing/2014/main" id="{25B4BF79-B389-B448-8FFC-019A7D736892}"/>
              </a:ext>
            </a:extLst>
          </p:cNvPr>
          <p:cNvSpPr>
            <a:spLocks noGrp="1"/>
          </p:cNvSpPr>
          <p:nvPr>
            <p:ph idx="1"/>
          </p:nvPr>
        </p:nvSpPr>
        <p:spPr/>
        <p:txBody>
          <a:bodyPr>
            <a:noAutofit/>
          </a:bodyPr>
          <a:lstStyle/>
          <a:p>
            <a:r>
              <a:rPr lang="en-US" sz="2600" dirty="0"/>
              <a:t>Court: Under these circumstances, once the officer saw the firearm in plain view protruding from the defendant’s jacket, the objective circumstances provided him a reason to believe that his safety or that of another officer on the scene was in danger.</a:t>
            </a:r>
          </a:p>
          <a:p>
            <a:r>
              <a:rPr lang="en-US" sz="2600" dirty="0"/>
              <a:t>Court explicitly dodged the broader question of whether a police officer may constitutionally seize a firearm during a traffic stop regardless of whether other factors support the inference that a driver or passenger is dangerous.</a:t>
            </a:r>
          </a:p>
          <a:p>
            <a:endParaRPr lang="en-US" sz="2600" dirty="0"/>
          </a:p>
        </p:txBody>
      </p:sp>
    </p:spTree>
    <p:extLst>
      <p:ext uri="{BB962C8B-B14F-4D97-AF65-F5344CB8AC3E}">
        <p14:creationId xmlns:p14="http://schemas.microsoft.com/office/powerpoint/2010/main" val="323415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1D8F-CA4F-9C41-8E3C-44B6BEC25B66}"/>
              </a:ext>
            </a:extLst>
          </p:cNvPr>
          <p:cNvSpPr>
            <a:spLocks noGrp="1"/>
          </p:cNvSpPr>
          <p:nvPr>
            <p:ph type="title"/>
          </p:nvPr>
        </p:nvSpPr>
        <p:spPr/>
        <p:txBody>
          <a:bodyPr>
            <a:normAutofit fontScale="90000"/>
          </a:bodyPr>
          <a:lstStyle/>
          <a:p>
            <a:r>
              <a:rPr lang="en-US" dirty="0"/>
              <a:t>Also: Proper to Read &amp; Check </a:t>
            </a:r>
            <a:br>
              <a:rPr lang="en-US" dirty="0"/>
            </a:br>
            <a:r>
              <a:rPr lang="en-US" dirty="0"/>
              <a:t>Firearm Serial Number </a:t>
            </a:r>
          </a:p>
        </p:txBody>
      </p:sp>
      <p:sp>
        <p:nvSpPr>
          <p:cNvPr id="3" name="Content Placeholder 2">
            <a:extLst>
              <a:ext uri="{FF2B5EF4-FFF2-40B4-BE49-F238E27FC236}">
                <a16:creationId xmlns:a16="http://schemas.microsoft.com/office/drawing/2014/main" id="{D3FA0072-6C67-D349-AA97-BA0054FA8352}"/>
              </a:ext>
            </a:extLst>
          </p:cNvPr>
          <p:cNvSpPr>
            <a:spLocks noGrp="1"/>
          </p:cNvSpPr>
          <p:nvPr>
            <p:ph idx="1"/>
          </p:nvPr>
        </p:nvSpPr>
        <p:spPr>
          <a:xfrm>
            <a:off x="842963" y="2486025"/>
            <a:ext cx="10558462" cy="3757613"/>
          </a:xfrm>
        </p:spPr>
        <p:txBody>
          <a:bodyPr>
            <a:normAutofit/>
          </a:bodyPr>
          <a:lstStyle/>
          <a:p>
            <a:r>
              <a:rPr lang="en-US" sz="2600" dirty="0"/>
              <a:t>Court: Viewing and recording a serial number from a firearm lawfully seized by an officer does not violate the Fourth Amendment. </a:t>
            </a:r>
          </a:p>
          <a:p>
            <a:r>
              <a:rPr lang="en-US" sz="2600" dirty="0"/>
              <a:t>Once officer had lawfully seized the firearm to ensure safety during the stop, defendant’s expectation of privacy in its serial number was not objectively reasonable. </a:t>
            </a:r>
          </a:p>
          <a:p>
            <a:r>
              <a:rPr lang="en-US" sz="2600" dirty="0"/>
              <a:t>Officer was permitted to read the visible serial number and search for it in the firearms database. </a:t>
            </a:r>
          </a:p>
          <a:p>
            <a:r>
              <a:rPr lang="en-US" sz="2600" dirty="0"/>
              <a:t>71 Va. App. 462, 837 S.E.2d 91 (2020).</a:t>
            </a:r>
          </a:p>
        </p:txBody>
      </p:sp>
    </p:spTree>
    <p:extLst>
      <p:ext uri="{BB962C8B-B14F-4D97-AF65-F5344CB8AC3E}">
        <p14:creationId xmlns:p14="http://schemas.microsoft.com/office/powerpoint/2010/main" val="148950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3C18-FB38-F14F-891A-2658131D8771}"/>
              </a:ext>
            </a:extLst>
          </p:cNvPr>
          <p:cNvSpPr>
            <a:spLocks noGrp="1"/>
          </p:cNvSpPr>
          <p:nvPr>
            <p:ph type="title"/>
          </p:nvPr>
        </p:nvSpPr>
        <p:spPr/>
        <p:txBody>
          <a:bodyPr>
            <a:normAutofit fontScale="90000"/>
          </a:bodyPr>
          <a:lstStyle/>
          <a:p>
            <a:r>
              <a:rPr lang="en-US" dirty="0"/>
              <a:t>Different Facts, Different result: </a:t>
            </a:r>
            <a:br>
              <a:rPr lang="en-US" dirty="0"/>
            </a:br>
            <a:r>
              <a:rPr lang="en-US" i="1" dirty="0"/>
              <a:t>Commonwealth v. Johnson</a:t>
            </a:r>
            <a:r>
              <a:rPr lang="en-US" dirty="0"/>
              <a:t>: April 28, 2020 (unp.)</a:t>
            </a:r>
          </a:p>
        </p:txBody>
      </p:sp>
      <p:sp>
        <p:nvSpPr>
          <p:cNvPr id="3" name="Content Placeholder 2">
            <a:extLst>
              <a:ext uri="{FF2B5EF4-FFF2-40B4-BE49-F238E27FC236}">
                <a16:creationId xmlns:a16="http://schemas.microsoft.com/office/drawing/2014/main" id="{AC6951AF-83F1-4C47-A7C5-08C8946F1BA7}"/>
              </a:ext>
            </a:extLst>
          </p:cNvPr>
          <p:cNvSpPr>
            <a:spLocks noGrp="1"/>
          </p:cNvSpPr>
          <p:nvPr>
            <p:ph idx="1"/>
          </p:nvPr>
        </p:nvSpPr>
        <p:spPr/>
        <p:txBody>
          <a:bodyPr>
            <a:normAutofit/>
          </a:bodyPr>
          <a:lstStyle/>
          <a:p>
            <a:r>
              <a:rPr lang="en-US" sz="2800" dirty="0"/>
              <a:t>Officers approached defendant to speak to him. </a:t>
            </a:r>
          </a:p>
          <a:p>
            <a:r>
              <a:rPr lang="en-US" sz="2800" dirty="0"/>
              <a:t>Officer noticed that defendant had an “L-shaped” bulge in his waistband and suspected that the bulge was a concealed firearm. </a:t>
            </a:r>
          </a:p>
          <a:p>
            <a:r>
              <a:rPr lang="en-US" sz="2800" dirty="0"/>
              <a:t>Officer lifted defendant’s shirt, revealing the firearm. </a:t>
            </a:r>
          </a:p>
          <a:p>
            <a:r>
              <a:rPr lang="en-US" sz="2800" dirty="0"/>
              <a:t>Officer seized the firearm, detained defendant, and learned that the defendant was a convicted felon.</a:t>
            </a:r>
          </a:p>
        </p:txBody>
      </p:sp>
    </p:spTree>
    <p:extLst>
      <p:ext uri="{BB962C8B-B14F-4D97-AF65-F5344CB8AC3E}">
        <p14:creationId xmlns:p14="http://schemas.microsoft.com/office/powerpoint/2010/main" val="230945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E96F-CA3A-FB4F-8885-80EBA158F4E0}"/>
              </a:ext>
            </a:extLst>
          </p:cNvPr>
          <p:cNvSpPr>
            <a:spLocks noGrp="1"/>
          </p:cNvSpPr>
          <p:nvPr>
            <p:ph type="title"/>
          </p:nvPr>
        </p:nvSpPr>
        <p:spPr/>
        <p:txBody>
          <a:bodyPr>
            <a:normAutofit fontScale="90000"/>
          </a:bodyPr>
          <a:lstStyle/>
          <a:p>
            <a:r>
              <a:rPr lang="en-US" dirty="0"/>
              <a:t>Court: </a:t>
            </a:r>
            <a:br>
              <a:rPr lang="en-US" dirty="0"/>
            </a:br>
            <a:r>
              <a:rPr lang="en-US" dirty="0"/>
              <a:t>Search Unlawful</a:t>
            </a:r>
          </a:p>
        </p:txBody>
      </p:sp>
      <p:sp>
        <p:nvSpPr>
          <p:cNvPr id="3" name="Content Placeholder 2">
            <a:extLst>
              <a:ext uri="{FF2B5EF4-FFF2-40B4-BE49-F238E27FC236}">
                <a16:creationId xmlns:a16="http://schemas.microsoft.com/office/drawing/2014/main" id="{5E2CD132-B6F2-E041-A3E5-FB811E27C760}"/>
              </a:ext>
            </a:extLst>
          </p:cNvPr>
          <p:cNvSpPr>
            <a:spLocks noGrp="1"/>
          </p:cNvSpPr>
          <p:nvPr>
            <p:ph idx="1"/>
          </p:nvPr>
        </p:nvSpPr>
        <p:spPr>
          <a:xfrm>
            <a:off x="814388" y="2428875"/>
            <a:ext cx="10629900" cy="3786187"/>
          </a:xfrm>
        </p:spPr>
        <p:txBody>
          <a:bodyPr>
            <a:noAutofit/>
          </a:bodyPr>
          <a:lstStyle/>
          <a:p>
            <a:r>
              <a:rPr lang="en-US" sz="2500" dirty="0"/>
              <a:t>“An individual’s choice to exercise his fundamental right to bear arms cannot, standing alone, serve as the basis for reasonable suspicion or probable cause that in doing so, he is committing a crime. Thus, we do not presume that an individual carrying a concealed firearm must be in violation of the law in doing so.” </a:t>
            </a:r>
          </a:p>
          <a:p>
            <a:r>
              <a:rPr lang="en-US" sz="2500" dirty="0"/>
              <a:t>“officers may not seize and search an individual based solely on the presence of what appears to be a concealed firearm without establishing first that it is concealed in violation of the law. Accordingly, the mere presence of a bulge that is consistent with the concealed carry of a firearm, without more, does not create probable cause that a crime is being committed.”</a:t>
            </a:r>
          </a:p>
        </p:txBody>
      </p:sp>
    </p:spTree>
    <p:extLst>
      <p:ext uri="{BB962C8B-B14F-4D97-AF65-F5344CB8AC3E}">
        <p14:creationId xmlns:p14="http://schemas.microsoft.com/office/powerpoint/2010/main" val="344160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449" y="993829"/>
            <a:ext cx="8625384" cy="5198114"/>
          </a:xfrm>
        </p:spPr>
        <p:txBody>
          <a:bodyPr/>
          <a:lstStyle/>
          <a:p>
            <a:r>
              <a:rPr lang="en-US" sz="3600" dirty="0">
                <a:solidFill>
                  <a:schemeClr val="tx1"/>
                </a:solidFill>
                <a:latin typeface="Arial" pitchFamily="34" charset="0"/>
                <a:cs typeface="Arial" pitchFamily="34" charset="0"/>
              </a:rPr>
              <a:t>Please refer to</a:t>
            </a:r>
            <a:br>
              <a:rPr lang="en-US" dirty="0"/>
            </a:br>
            <a:br>
              <a:rPr lang="en-US" dirty="0"/>
            </a:br>
            <a:r>
              <a:rPr lang="en-US" b="1" dirty="0"/>
              <a:t>2020 Appellate Update </a:t>
            </a:r>
            <a:br>
              <a:rPr lang="en-US" b="1" dirty="0"/>
            </a:br>
            <a:r>
              <a:rPr lang="en-US" b="1" dirty="0"/>
              <a:t>Master List </a:t>
            </a:r>
            <a:br>
              <a:rPr lang="en-US" sz="4800" dirty="0"/>
            </a:br>
            <a:br>
              <a:rPr lang="en-US" dirty="0"/>
            </a:br>
            <a:r>
              <a:rPr lang="en-US" sz="3200" dirty="0">
                <a:solidFill>
                  <a:schemeClr val="tx1"/>
                </a:solidFill>
                <a:latin typeface="Arial" pitchFamily="34" charset="0"/>
                <a:cs typeface="Arial" pitchFamily="34" charset="0"/>
              </a:rPr>
              <a:t>for a complete listing of new cases</a:t>
            </a:r>
            <a:r>
              <a:rPr lang="en-US" sz="3200" dirty="0">
                <a:solidFill>
                  <a:schemeClr val="tx1"/>
                </a:solidFill>
              </a:rPr>
              <a:t> </a:t>
            </a:r>
            <a:br>
              <a:rPr lang="en-US" sz="3200" dirty="0">
                <a:solidFill>
                  <a:schemeClr val="tx1"/>
                </a:solidFill>
                <a:latin typeface="Arial" pitchFamily="34" charset="0"/>
                <a:cs typeface="Arial" pitchFamily="34" charset="0"/>
              </a:rPr>
            </a:br>
            <a:r>
              <a:rPr lang="en-US" sz="3200" dirty="0">
                <a:solidFill>
                  <a:schemeClr val="tx1"/>
                </a:solidFill>
                <a:latin typeface="Arial" pitchFamily="34" charset="0"/>
                <a:cs typeface="Arial" pitchFamily="34" charset="0"/>
              </a:rPr>
              <a:t>of interest to law enforcement officers.</a:t>
            </a:r>
            <a:endParaRPr lang="en-US" sz="3200" dirty="0">
              <a:solidFill>
                <a:schemeClr val="tx1"/>
              </a:solidFill>
            </a:endParaRPr>
          </a:p>
        </p:txBody>
      </p:sp>
    </p:spTree>
    <p:extLst>
      <p:ext uri="{BB962C8B-B14F-4D97-AF65-F5344CB8AC3E}">
        <p14:creationId xmlns:p14="http://schemas.microsoft.com/office/powerpoint/2010/main" val="2429881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6FD1-F8C9-1E4F-95BB-7B05CBAEA310}"/>
              </a:ext>
            </a:extLst>
          </p:cNvPr>
          <p:cNvSpPr>
            <a:spLocks noGrp="1"/>
          </p:cNvSpPr>
          <p:nvPr>
            <p:ph type="title"/>
          </p:nvPr>
        </p:nvSpPr>
        <p:spPr/>
        <p:txBody>
          <a:bodyPr>
            <a:normAutofit fontScale="90000"/>
          </a:bodyPr>
          <a:lstStyle/>
          <a:p>
            <a:r>
              <a:rPr lang="en-US" i="1" dirty="0"/>
              <a:t>Commonwealth v. Stanley</a:t>
            </a:r>
            <a:r>
              <a:rPr lang="en-US" dirty="0"/>
              <a:t>: November 13, 2019</a:t>
            </a:r>
            <a:br>
              <a:rPr lang="en-US" dirty="0"/>
            </a:br>
            <a:r>
              <a:rPr lang="en-US" dirty="0"/>
              <a:t>Va. Ct. App. Unpublished</a:t>
            </a:r>
          </a:p>
        </p:txBody>
      </p:sp>
      <p:sp>
        <p:nvSpPr>
          <p:cNvPr id="3" name="Content Placeholder 2">
            <a:extLst>
              <a:ext uri="{FF2B5EF4-FFF2-40B4-BE49-F238E27FC236}">
                <a16:creationId xmlns:a16="http://schemas.microsoft.com/office/drawing/2014/main" id="{D67B00AC-7ECE-504B-B9D5-DA7B5A4E0451}"/>
              </a:ext>
            </a:extLst>
          </p:cNvPr>
          <p:cNvSpPr>
            <a:spLocks noGrp="1"/>
          </p:cNvSpPr>
          <p:nvPr>
            <p:ph idx="1"/>
          </p:nvPr>
        </p:nvSpPr>
        <p:spPr>
          <a:xfrm>
            <a:off x="864296" y="2556931"/>
            <a:ext cx="10597019" cy="3605873"/>
          </a:xfrm>
        </p:spPr>
        <p:txBody>
          <a:bodyPr>
            <a:normAutofit/>
          </a:bodyPr>
          <a:lstStyle/>
          <a:p>
            <a:r>
              <a:rPr lang="en-US" sz="2600" dirty="0"/>
              <a:t>Court: officers were not required to cease their search of the electronic devices when they discovered clear evidence of criminal activity that was non-drug related. </a:t>
            </a:r>
          </a:p>
          <a:p>
            <a:r>
              <a:rPr lang="en-US" sz="2600" dirty="0"/>
              <a:t>Only limitation on the officers’ warrant was that the search be no more “extensive as reasonably required to locate the items described in the warrant.” </a:t>
            </a:r>
          </a:p>
          <a:p>
            <a:r>
              <a:rPr lang="en-US" sz="2600" dirty="0"/>
              <a:t>Because the warrants authorized officers to search for photographs related to potential drug crimes, the officers necessarily were authorized to search all photographic files contained on the electronic devices.</a:t>
            </a:r>
          </a:p>
        </p:txBody>
      </p:sp>
    </p:spTree>
    <p:extLst>
      <p:ext uri="{BB962C8B-B14F-4D97-AF65-F5344CB8AC3E}">
        <p14:creationId xmlns:p14="http://schemas.microsoft.com/office/powerpoint/2010/main" val="201696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47E3-BA03-194F-B8B6-96767AFDC312}"/>
              </a:ext>
            </a:extLst>
          </p:cNvPr>
          <p:cNvSpPr>
            <a:spLocks noGrp="1"/>
          </p:cNvSpPr>
          <p:nvPr>
            <p:ph type="title"/>
          </p:nvPr>
        </p:nvSpPr>
        <p:spPr/>
        <p:txBody>
          <a:bodyPr>
            <a:normAutofit fontScale="90000"/>
          </a:bodyPr>
          <a:lstStyle/>
          <a:p>
            <a:r>
              <a:rPr lang="en-US" dirty="0"/>
              <a:t>Consent v. Detention:</a:t>
            </a:r>
            <a:br>
              <a:rPr lang="en-US" dirty="0"/>
            </a:br>
            <a:r>
              <a:rPr lang="en-US" i="1" dirty="0"/>
              <a:t>Porter v. Commonwealth</a:t>
            </a:r>
            <a:r>
              <a:rPr lang="en-US" dirty="0"/>
              <a:t>: July 30, 2019 (Unp.)</a:t>
            </a:r>
          </a:p>
        </p:txBody>
      </p:sp>
      <p:sp>
        <p:nvSpPr>
          <p:cNvPr id="3" name="Content Placeholder 2">
            <a:extLst>
              <a:ext uri="{FF2B5EF4-FFF2-40B4-BE49-F238E27FC236}">
                <a16:creationId xmlns:a16="http://schemas.microsoft.com/office/drawing/2014/main" id="{A6C33942-6D9D-AB4B-9F89-F60EC645939C}"/>
              </a:ext>
            </a:extLst>
          </p:cNvPr>
          <p:cNvSpPr>
            <a:spLocks noGrp="1"/>
          </p:cNvSpPr>
          <p:nvPr>
            <p:ph idx="1"/>
          </p:nvPr>
        </p:nvSpPr>
        <p:spPr>
          <a:xfrm>
            <a:off x="788709" y="2446095"/>
            <a:ext cx="10710564" cy="3825396"/>
          </a:xfrm>
        </p:spPr>
        <p:txBody>
          <a:bodyPr>
            <a:noAutofit/>
          </a:bodyPr>
          <a:lstStyle/>
          <a:p>
            <a:r>
              <a:rPr lang="en-US" dirty="0"/>
              <a:t>During consensual encounter, officer asked defendant for his name and social security number. Defendant provided a name and a partial number, but then started to walk away. </a:t>
            </a:r>
          </a:p>
          <a:p>
            <a:r>
              <a:rPr lang="en-US" dirty="0"/>
              <a:t>Officer told him to “hang tight for a minute;” if defendant “ha[d] no warrants, you’re on your way, awesome, no harm, no foul.”</a:t>
            </a:r>
          </a:p>
          <a:p>
            <a:r>
              <a:rPr lang="en-US" dirty="0"/>
              <a:t>Court: Reasonable person in defendant’s position would have taken this to mean that he was expected to remain on the scene.</a:t>
            </a:r>
          </a:p>
          <a:p>
            <a:r>
              <a:rPr lang="en-US" dirty="0"/>
              <a:t>Therefore, at that point, the interaction was no longer consensual and officer had seized defendant for Fourth Amendment purposes.</a:t>
            </a:r>
          </a:p>
        </p:txBody>
      </p:sp>
    </p:spTree>
    <p:extLst>
      <p:ext uri="{BB962C8B-B14F-4D97-AF65-F5344CB8AC3E}">
        <p14:creationId xmlns:p14="http://schemas.microsoft.com/office/powerpoint/2010/main" val="377865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PART TWO:</a:t>
            </a:r>
            <a:br>
              <a:rPr lang="en-US" sz="6000" dirty="0"/>
            </a:br>
            <a:r>
              <a:rPr lang="en-US" sz="6000" dirty="0"/>
              <a:t>Crimes and Offenses</a:t>
            </a:r>
          </a:p>
        </p:txBody>
      </p:sp>
      <p:sp>
        <p:nvSpPr>
          <p:cNvPr id="3" name="Text Placeholder 2"/>
          <p:cNvSpPr>
            <a:spLocks noGrp="1"/>
          </p:cNvSpPr>
          <p:nvPr>
            <p:ph type="body" idx="1"/>
          </p:nvPr>
        </p:nvSpPr>
        <p:spPr/>
        <p:txBody>
          <a:bodyPr>
            <a:normAutofit/>
          </a:bodyPr>
          <a:lstStyle/>
          <a:p>
            <a:r>
              <a:rPr lang="en-US" sz="4000" dirty="0"/>
              <a:t>Substantive Criminal Law</a:t>
            </a:r>
          </a:p>
        </p:txBody>
      </p:sp>
      <p:pic>
        <p:nvPicPr>
          <p:cNvPr id="4" name="Picture 3">
            <a:extLst>
              <a:ext uri="{FF2B5EF4-FFF2-40B4-BE49-F238E27FC236}">
                <a16:creationId xmlns:a16="http://schemas.microsoft.com/office/drawing/2014/main" id="{9C541FD7-A8D9-8645-9510-A0D84F1D5BFF}"/>
              </a:ext>
            </a:extLst>
          </p:cNvPr>
          <p:cNvPicPr>
            <a:picLocks noChangeAspect="1"/>
          </p:cNvPicPr>
          <p:nvPr/>
        </p:nvPicPr>
        <p:blipFill>
          <a:blip r:embed="rId2"/>
          <a:stretch>
            <a:fillRect/>
          </a:stretch>
        </p:blipFill>
        <p:spPr>
          <a:xfrm>
            <a:off x="1480007" y="4326132"/>
            <a:ext cx="9372403" cy="1865108"/>
          </a:xfrm>
          <a:prstGeom prst="rect">
            <a:avLst/>
          </a:prstGeom>
        </p:spPr>
      </p:pic>
    </p:spTree>
    <p:extLst>
      <p:ext uri="{BB962C8B-B14F-4D97-AF65-F5344CB8AC3E}">
        <p14:creationId xmlns:p14="http://schemas.microsoft.com/office/powerpoint/2010/main" val="297533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8A0EE4-DD22-794A-98F0-DA3C75E2169A}"/>
              </a:ext>
            </a:extLst>
          </p:cNvPr>
          <p:cNvSpPr>
            <a:spLocks noGrp="1"/>
          </p:cNvSpPr>
          <p:nvPr>
            <p:ph type="title"/>
          </p:nvPr>
        </p:nvSpPr>
        <p:spPr/>
        <p:txBody>
          <a:bodyPr>
            <a:normAutofit fontScale="90000"/>
          </a:bodyPr>
          <a:lstStyle/>
          <a:p>
            <a:r>
              <a:rPr lang="en-US" dirty="0"/>
              <a:t>Animal Cruelty: </a:t>
            </a:r>
            <a:r>
              <a:rPr lang="en-US" i="1" dirty="0"/>
              <a:t>Blankenship v. Commonwealth: </a:t>
            </a:r>
            <a:r>
              <a:rPr lang="en-US" dirty="0"/>
              <a:t>March 10, 2020, Court of Appeals (Pub.)</a:t>
            </a:r>
          </a:p>
        </p:txBody>
      </p:sp>
      <p:sp>
        <p:nvSpPr>
          <p:cNvPr id="5" name="Content Placeholder 4">
            <a:extLst>
              <a:ext uri="{FF2B5EF4-FFF2-40B4-BE49-F238E27FC236}">
                <a16:creationId xmlns:a16="http://schemas.microsoft.com/office/drawing/2014/main" id="{627F7ACC-09E2-B04D-A4F6-63D497B7CC97}"/>
              </a:ext>
            </a:extLst>
          </p:cNvPr>
          <p:cNvSpPr>
            <a:spLocks noGrp="1"/>
          </p:cNvSpPr>
          <p:nvPr>
            <p:ph idx="1"/>
          </p:nvPr>
        </p:nvSpPr>
        <p:spPr>
          <a:xfrm>
            <a:off x="961534" y="2566358"/>
            <a:ext cx="10501459" cy="3598771"/>
          </a:xfrm>
        </p:spPr>
        <p:txBody>
          <a:bodyPr>
            <a:noAutofit/>
          </a:bodyPr>
          <a:lstStyle/>
          <a:p>
            <a:r>
              <a:rPr lang="en-US" sz="2500" dirty="0"/>
              <a:t>Defendant punched K9 unit in the side of the head, continued to swing and kicked the dog in the chest. Defendant repeatedly punched the dog in the ribs. </a:t>
            </a:r>
          </a:p>
          <a:p>
            <a:r>
              <a:rPr lang="en-US" sz="2500" dirty="0"/>
              <a:t>The dog then backed off, which was “not typical for him to do” and was not what the dog was trained to do. At trial, a veterinarian testified that dogs can feel pain and opined that he would expect the dog felt pain from these repeated blows. </a:t>
            </a:r>
          </a:p>
          <a:p>
            <a:r>
              <a:rPr lang="en-US" sz="2500" dirty="0"/>
              <a:t>Court: Affirmed Animal Cruelty conviction. A person may not resist a lawful arrest effectuated with reasonable force. </a:t>
            </a:r>
          </a:p>
          <a:p>
            <a:endParaRPr lang="en-US" sz="2500" dirty="0"/>
          </a:p>
        </p:txBody>
      </p:sp>
    </p:spTree>
    <p:extLst>
      <p:ext uri="{BB962C8B-B14F-4D97-AF65-F5344CB8AC3E}">
        <p14:creationId xmlns:p14="http://schemas.microsoft.com/office/powerpoint/2010/main" val="114348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3F71-D8FE-D341-A420-B28199758156}"/>
              </a:ext>
            </a:extLst>
          </p:cNvPr>
          <p:cNvSpPr>
            <a:spLocks noGrp="1"/>
          </p:cNvSpPr>
          <p:nvPr>
            <p:ph type="title"/>
          </p:nvPr>
        </p:nvSpPr>
        <p:spPr/>
        <p:txBody>
          <a:bodyPr>
            <a:normAutofit fontScale="90000"/>
          </a:bodyPr>
          <a:lstStyle/>
          <a:p>
            <a:r>
              <a:rPr lang="en-US" dirty="0"/>
              <a:t>Assault on Law Enforcement:</a:t>
            </a:r>
            <a:br>
              <a:rPr lang="en-US" dirty="0"/>
            </a:br>
            <a:r>
              <a:rPr lang="en-US" i="1" dirty="0"/>
              <a:t>Blankenship </a:t>
            </a:r>
            <a:r>
              <a:rPr lang="en-US" dirty="0"/>
              <a:t>continued</a:t>
            </a:r>
          </a:p>
        </p:txBody>
      </p:sp>
      <p:sp>
        <p:nvSpPr>
          <p:cNvPr id="3" name="Content Placeholder 2">
            <a:extLst>
              <a:ext uri="{FF2B5EF4-FFF2-40B4-BE49-F238E27FC236}">
                <a16:creationId xmlns:a16="http://schemas.microsoft.com/office/drawing/2014/main" id="{DF953615-E240-2B46-8EEA-6FA09868DCAE}"/>
              </a:ext>
            </a:extLst>
          </p:cNvPr>
          <p:cNvSpPr>
            <a:spLocks noGrp="1"/>
          </p:cNvSpPr>
          <p:nvPr>
            <p:ph idx="1"/>
          </p:nvPr>
        </p:nvSpPr>
        <p:spPr>
          <a:xfrm>
            <a:off x="677918" y="2412124"/>
            <a:ext cx="11083158" cy="3925614"/>
          </a:xfrm>
        </p:spPr>
        <p:txBody>
          <a:bodyPr>
            <a:noAutofit/>
          </a:bodyPr>
          <a:lstStyle/>
          <a:p>
            <a:r>
              <a:rPr lang="en-US" dirty="0"/>
              <a:t>While standing only a few feet from officers, defendant shook his fists at officers. </a:t>
            </a:r>
          </a:p>
          <a:p>
            <a:r>
              <a:rPr lang="en-US" dirty="0"/>
              <a:t>Defendant repeatedly cursed at officers, told them to “F off,” called them “motherfuckers,” and progressively became more “angry,” and “amped up.” </a:t>
            </a:r>
          </a:p>
          <a:p>
            <a:r>
              <a:rPr lang="en-US" dirty="0"/>
              <a:t>After officers told defendant he was under arrest, he told officers “you’re not going to fucking touch me” and then moved toward officers while clenching his fists.</a:t>
            </a:r>
          </a:p>
          <a:p>
            <a:r>
              <a:rPr lang="en-US" dirty="0"/>
              <a:t>Each time officers attempted to effectuate an arrest, defendant clenched his fists, took a step toward them, and took a fighting stance. </a:t>
            </a:r>
          </a:p>
          <a:p>
            <a:r>
              <a:rPr lang="en-US" dirty="0"/>
              <a:t>At trial, officers testified that they felt threatened by defendant’s behavior and that they were concerned it would lead to a physical altercation.</a:t>
            </a:r>
          </a:p>
        </p:txBody>
      </p:sp>
    </p:spTree>
    <p:extLst>
      <p:ext uri="{BB962C8B-B14F-4D97-AF65-F5344CB8AC3E}">
        <p14:creationId xmlns:p14="http://schemas.microsoft.com/office/powerpoint/2010/main" val="244805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CD16-16A7-7F43-AF13-3629E41519E5}"/>
              </a:ext>
            </a:extLst>
          </p:cNvPr>
          <p:cNvSpPr>
            <a:spLocks noGrp="1"/>
          </p:cNvSpPr>
          <p:nvPr>
            <p:ph type="title"/>
          </p:nvPr>
        </p:nvSpPr>
        <p:spPr/>
        <p:txBody>
          <a:bodyPr/>
          <a:lstStyle/>
          <a:p>
            <a:r>
              <a:rPr lang="en-US" dirty="0"/>
              <a:t>Court: Evidence Proved Assault</a:t>
            </a:r>
          </a:p>
        </p:txBody>
      </p:sp>
      <p:sp>
        <p:nvSpPr>
          <p:cNvPr id="3" name="Content Placeholder 2">
            <a:extLst>
              <a:ext uri="{FF2B5EF4-FFF2-40B4-BE49-F238E27FC236}">
                <a16:creationId xmlns:a16="http://schemas.microsoft.com/office/drawing/2014/main" id="{5E77D7F3-7738-AC46-A016-A9915BD33ECF}"/>
              </a:ext>
            </a:extLst>
          </p:cNvPr>
          <p:cNvSpPr>
            <a:spLocks noGrp="1"/>
          </p:cNvSpPr>
          <p:nvPr>
            <p:ph idx="1"/>
          </p:nvPr>
        </p:nvSpPr>
        <p:spPr>
          <a:xfrm>
            <a:off x="977462" y="2556932"/>
            <a:ext cx="10452537" cy="3701978"/>
          </a:xfrm>
        </p:spPr>
        <p:txBody>
          <a:bodyPr>
            <a:noAutofit/>
          </a:bodyPr>
          <a:lstStyle/>
          <a:p>
            <a:r>
              <a:rPr lang="en-US" sz="2800" dirty="0"/>
              <a:t>In addition to an unlawful touching, assault can be an overt act intended to inflict bodily harm with the present ability to inflict such harm. </a:t>
            </a:r>
          </a:p>
          <a:p>
            <a:r>
              <a:rPr lang="en-US" sz="2800" dirty="0"/>
              <a:t>Assault can also be “an overt act intended to place the victim in fear or apprehension of bodily harm,” which in fact creates “such reasonable fear or apprehension in the victim.”</a:t>
            </a:r>
          </a:p>
          <a:p>
            <a:r>
              <a:rPr lang="en-US" sz="2800" dirty="0"/>
              <a:t>Officers’ testimony and actions demonstrated that they reasonably feared a threat of bodily injury. </a:t>
            </a:r>
          </a:p>
          <a:p>
            <a:endParaRPr lang="en-US" sz="2800" dirty="0"/>
          </a:p>
        </p:txBody>
      </p:sp>
    </p:spTree>
    <p:extLst>
      <p:ext uri="{BB962C8B-B14F-4D97-AF65-F5344CB8AC3E}">
        <p14:creationId xmlns:p14="http://schemas.microsoft.com/office/powerpoint/2010/main" val="67178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ABDD-DC7B-7940-AB6A-CF52D2AE0FD1}"/>
              </a:ext>
            </a:extLst>
          </p:cNvPr>
          <p:cNvSpPr>
            <a:spLocks noGrp="1"/>
          </p:cNvSpPr>
          <p:nvPr>
            <p:ph type="title"/>
          </p:nvPr>
        </p:nvSpPr>
        <p:spPr/>
        <p:txBody>
          <a:bodyPr>
            <a:normAutofit fontScale="90000"/>
          </a:bodyPr>
          <a:lstStyle/>
          <a:p>
            <a:r>
              <a:rPr lang="en-US" dirty="0"/>
              <a:t>Malicious Wounding:</a:t>
            </a:r>
            <a:br>
              <a:rPr lang="en-US" dirty="0"/>
            </a:br>
            <a:r>
              <a:rPr lang="en-US" i="1" dirty="0"/>
              <a:t>Ellis v. Commonwealth</a:t>
            </a:r>
            <a:endParaRPr lang="en-US" dirty="0"/>
          </a:p>
        </p:txBody>
      </p:sp>
      <p:sp>
        <p:nvSpPr>
          <p:cNvPr id="4" name="Content Placeholder 3">
            <a:extLst>
              <a:ext uri="{FF2B5EF4-FFF2-40B4-BE49-F238E27FC236}">
                <a16:creationId xmlns:a16="http://schemas.microsoft.com/office/drawing/2014/main" id="{A2DB7107-2714-2E4F-9193-8ED3054BFB7E}"/>
              </a:ext>
            </a:extLst>
          </p:cNvPr>
          <p:cNvSpPr>
            <a:spLocks noGrp="1"/>
          </p:cNvSpPr>
          <p:nvPr>
            <p:ph idx="1"/>
          </p:nvPr>
        </p:nvSpPr>
        <p:spPr>
          <a:xfrm>
            <a:off x="851770" y="2394093"/>
            <a:ext cx="10508957" cy="3886634"/>
          </a:xfrm>
        </p:spPr>
        <p:txBody>
          <a:bodyPr>
            <a:noAutofit/>
          </a:bodyPr>
          <a:lstStyle/>
          <a:p>
            <a:r>
              <a:rPr lang="en-US" sz="2800" dirty="0"/>
              <a:t>70 Va. App. 385, 827 S.E.2d 786 (2019)</a:t>
            </a:r>
          </a:p>
          <a:p>
            <a:r>
              <a:rPr lang="en-US" sz="2800" dirty="0"/>
              <a:t>If it is established by the evidence and reasonable inferences therefrom that there was a temporal interval between the initial malicious wounding, with the victim remaining alive, and the subsequent death of the victim, then the defendant can be convicted of both Aggravated Malicious Wounding and Murder.</a:t>
            </a:r>
          </a:p>
          <a:p>
            <a:r>
              <a:rPr lang="en-US" sz="2800" dirty="0"/>
              <a:t>Survival from the injury for some specific interval of time is NOT required</a:t>
            </a:r>
            <a:br>
              <a:rPr lang="en-US" sz="2800" dirty="0"/>
            </a:br>
            <a:endParaRPr lang="en-US" sz="2800" dirty="0"/>
          </a:p>
        </p:txBody>
      </p:sp>
    </p:spTree>
    <p:extLst>
      <p:ext uri="{BB962C8B-B14F-4D97-AF65-F5344CB8AC3E}">
        <p14:creationId xmlns:p14="http://schemas.microsoft.com/office/powerpoint/2010/main" val="259032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C658-07DD-0145-A77D-3065A6F8C309}"/>
              </a:ext>
            </a:extLst>
          </p:cNvPr>
          <p:cNvSpPr>
            <a:spLocks noGrp="1"/>
          </p:cNvSpPr>
          <p:nvPr>
            <p:ph type="title"/>
          </p:nvPr>
        </p:nvSpPr>
        <p:spPr/>
        <p:txBody>
          <a:bodyPr>
            <a:normAutofit fontScale="90000"/>
          </a:bodyPr>
          <a:lstStyle/>
          <a:p>
            <a:r>
              <a:rPr lang="en-US" dirty="0"/>
              <a:t>Burglary: Guest Guilty of Burglary</a:t>
            </a:r>
            <a:br>
              <a:rPr lang="en-US" dirty="0"/>
            </a:br>
            <a:r>
              <a:rPr lang="en-US" i="1" dirty="0"/>
              <a:t>Pooler v. Commonwealth</a:t>
            </a:r>
            <a:endParaRPr lang="en-US" dirty="0"/>
          </a:p>
        </p:txBody>
      </p:sp>
      <p:sp>
        <p:nvSpPr>
          <p:cNvPr id="3" name="Content Placeholder 2">
            <a:extLst>
              <a:ext uri="{FF2B5EF4-FFF2-40B4-BE49-F238E27FC236}">
                <a16:creationId xmlns:a16="http://schemas.microsoft.com/office/drawing/2014/main" id="{80C90118-4BC9-7A4D-8DF9-14A5859F2AB5}"/>
              </a:ext>
            </a:extLst>
          </p:cNvPr>
          <p:cNvSpPr>
            <a:spLocks noGrp="1"/>
          </p:cNvSpPr>
          <p:nvPr>
            <p:ph idx="1"/>
          </p:nvPr>
        </p:nvSpPr>
        <p:spPr>
          <a:xfrm>
            <a:off x="776614" y="2392471"/>
            <a:ext cx="10784909" cy="3832965"/>
          </a:xfrm>
        </p:spPr>
        <p:txBody>
          <a:bodyPr>
            <a:normAutofit lnSpcReduction="10000"/>
          </a:bodyPr>
          <a:lstStyle/>
          <a:p>
            <a:r>
              <a:rPr lang="en-US" sz="2600" dirty="0"/>
              <a:t>71 Va. App. 214, 834 S.E.2d 530 (2019): Defendant, who had property in house and visited often, kicked in door of boyfriend’s house and attacked him. </a:t>
            </a:r>
          </a:p>
          <a:p>
            <a:r>
              <a:rPr lang="en-US" sz="2600" dirty="0"/>
              <a:t>Court: Defendant did not have permission to be at the home the day the burglary occurred, nor did defendant have a right to occupy the residence. </a:t>
            </a:r>
          </a:p>
          <a:p>
            <a:r>
              <a:rPr lang="en-US" sz="2600" dirty="0"/>
              <a:t>Defendant had no legally cognizable special relationship to victim and therefore had no possessory interest in the residence and no right to occupy</a:t>
            </a:r>
          </a:p>
          <a:p>
            <a:r>
              <a:rPr lang="en-US" sz="2600" dirty="0"/>
              <a:t>Court “expresses no opinion on whether a breaking occurs if a person exceeds the scope of their permission to enter or be present in the dwelling—a matter of substantial ambiguity in the jurisprudence of this Commonwealth.”</a:t>
            </a:r>
          </a:p>
        </p:txBody>
      </p:sp>
    </p:spTree>
    <p:extLst>
      <p:ext uri="{BB962C8B-B14F-4D97-AF65-F5344CB8AC3E}">
        <p14:creationId xmlns:p14="http://schemas.microsoft.com/office/powerpoint/2010/main" val="96299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12CB-E79F-2449-8C1F-7FF8B10643F7}"/>
              </a:ext>
            </a:extLst>
          </p:cNvPr>
          <p:cNvSpPr>
            <a:spLocks noGrp="1"/>
          </p:cNvSpPr>
          <p:nvPr>
            <p:ph type="title"/>
          </p:nvPr>
        </p:nvSpPr>
        <p:spPr/>
        <p:txBody>
          <a:bodyPr>
            <a:normAutofit fontScale="90000"/>
          </a:bodyPr>
          <a:lstStyle/>
          <a:p>
            <a:r>
              <a:rPr lang="en-US" dirty="0"/>
              <a:t>Child Abuse: </a:t>
            </a:r>
            <a:r>
              <a:rPr lang="en-US" i="1" dirty="0" err="1"/>
              <a:t>Astudillo</a:t>
            </a:r>
            <a:r>
              <a:rPr lang="en-US" i="1" dirty="0"/>
              <a:t> v. Commonwealth,</a:t>
            </a:r>
            <a:r>
              <a:rPr lang="en-US" dirty="0"/>
              <a:t> </a:t>
            </a:r>
            <a:br>
              <a:rPr lang="en-US" dirty="0"/>
            </a:br>
            <a:r>
              <a:rPr lang="en-US" dirty="0"/>
              <a:t>April 21, 2020</a:t>
            </a:r>
          </a:p>
        </p:txBody>
      </p:sp>
      <p:sp>
        <p:nvSpPr>
          <p:cNvPr id="3" name="Content Placeholder 2">
            <a:extLst>
              <a:ext uri="{FF2B5EF4-FFF2-40B4-BE49-F238E27FC236}">
                <a16:creationId xmlns:a16="http://schemas.microsoft.com/office/drawing/2014/main" id="{73788434-A2B4-D74E-BCE3-8A0162A8D1E0}"/>
              </a:ext>
            </a:extLst>
          </p:cNvPr>
          <p:cNvSpPr>
            <a:spLocks noGrp="1"/>
          </p:cNvSpPr>
          <p:nvPr>
            <p:ph idx="1"/>
          </p:nvPr>
        </p:nvSpPr>
        <p:spPr>
          <a:xfrm>
            <a:off x="933254" y="2556932"/>
            <a:ext cx="10624008" cy="4013550"/>
          </a:xfrm>
        </p:spPr>
        <p:txBody>
          <a:bodyPr>
            <a:noAutofit/>
          </a:bodyPr>
          <a:lstStyle/>
          <a:p>
            <a:r>
              <a:rPr lang="en-US" sz="2500" dirty="0"/>
              <a:t>Defendant beat her eleven-year-old child with a belt in repeated beatings, lasting several hours, for failing to complete his homework. </a:t>
            </a:r>
          </a:p>
          <a:p>
            <a:r>
              <a:rPr lang="en-US" sz="2500" dirty="0"/>
              <a:t>Defendant also used victim’s shirt to strangle him until his nose bled.</a:t>
            </a:r>
          </a:p>
          <a:p>
            <a:r>
              <a:rPr lang="en-US" sz="2500" dirty="0"/>
              <a:t>Victim suffered markings and bruises all over his body. Defendant’s sister described the marks as “red raised welts on his body, long strips.” </a:t>
            </a:r>
          </a:p>
          <a:p>
            <a:r>
              <a:rPr lang="en-US" sz="2500" dirty="0"/>
              <a:t>Court: Defendant “exceed[ed] the bounds of moderation” </a:t>
            </a:r>
          </a:p>
          <a:p>
            <a:r>
              <a:rPr lang="en-US" sz="2500" dirty="0"/>
              <a:t>Defendant’s conduct showed a “reckless disregard for human life” and was “willful” as required by § 18.2-371.1(B)(1). </a:t>
            </a:r>
          </a:p>
        </p:txBody>
      </p:sp>
    </p:spTree>
    <p:extLst>
      <p:ext uri="{BB962C8B-B14F-4D97-AF65-F5344CB8AC3E}">
        <p14:creationId xmlns:p14="http://schemas.microsoft.com/office/powerpoint/2010/main" val="299069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FFDB-5593-6444-8D0A-C4C1930DEF6B}"/>
              </a:ext>
            </a:extLst>
          </p:cNvPr>
          <p:cNvSpPr>
            <a:spLocks noGrp="1"/>
          </p:cNvSpPr>
          <p:nvPr>
            <p:ph type="title"/>
          </p:nvPr>
        </p:nvSpPr>
        <p:spPr/>
        <p:txBody>
          <a:bodyPr>
            <a:normAutofit fontScale="90000"/>
          </a:bodyPr>
          <a:lstStyle/>
          <a:p>
            <a:r>
              <a:rPr lang="en-US" dirty="0"/>
              <a:t>Credit Card Theft Venue:</a:t>
            </a:r>
            <a:br>
              <a:rPr lang="en-US" dirty="0"/>
            </a:br>
            <a:r>
              <a:rPr lang="en-US" i="1" dirty="0"/>
              <a:t>Bryant v Commonwealth</a:t>
            </a:r>
            <a:endParaRPr lang="en-US" dirty="0"/>
          </a:p>
        </p:txBody>
      </p:sp>
      <p:sp>
        <p:nvSpPr>
          <p:cNvPr id="3" name="Content Placeholder 2">
            <a:extLst>
              <a:ext uri="{FF2B5EF4-FFF2-40B4-BE49-F238E27FC236}">
                <a16:creationId xmlns:a16="http://schemas.microsoft.com/office/drawing/2014/main" id="{EFA14714-71C5-4B46-A931-CA378FA3BF31}"/>
              </a:ext>
            </a:extLst>
          </p:cNvPr>
          <p:cNvSpPr>
            <a:spLocks noGrp="1"/>
          </p:cNvSpPr>
          <p:nvPr>
            <p:ph idx="1"/>
          </p:nvPr>
        </p:nvSpPr>
        <p:spPr>
          <a:xfrm>
            <a:off x="961697" y="2556932"/>
            <a:ext cx="10689020" cy="3701978"/>
          </a:xfrm>
        </p:spPr>
        <p:txBody>
          <a:bodyPr>
            <a:noAutofit/>
          </a:bodyPr>
          <a:lstStyle/>
          <a:p>
            <a:r>
              <a:rPr lang="en-US" sz="2600" dirty="0"/>
              <a:t>70 Va. App. 697, 832 S.E.2d 48 (2019).</a:t>
            </a:r>
          </a:p>
          <a:p>
            <a:r>
              <a:rPr lang="en-US" sz="2600" dirty="0"/>
              <a:t>Defendant possessed four stolen credit cards and used three of them at an Arlington County CVS to purchase five $100 gift cards in separate transactions, one after the other. </a:t>
            </a:r>
          </a:p>
          <a:p>
            <a:r>
              <a:rPr lang="en-US" sz="2600" dirty="0"/>
              <a:t>Court: Arlington was proper venue for all four stolen cards. </a:t>
            </a:r>
          </a:p>
          <a:p>
            <a:r>
              <a:rPr lang="en-US" sz="2600" dirty="0"/>
              <a:t>Under § 18.2-198.1, defendant possessed the unused credit card with the requisite intent to use it without the victim’s authorization as well as a strong presumption that he intended to do so in Arlington. </a:t>
            </a:r>
          </a:p>
        </p:txBody>
      </p:sp>
    </p:spTree>
    <p:extLst>
      <p:ext uri="{BB962C8B-B14F-4D97-AF65-F5344CB8AC3E}">
        <p14:creationId xmlns:p14="http://schemas.microsoft.com/office/powerpoint/2010/main" val="247717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2800" dirty="0"/>
              <a:t>Constitutional Law and Virginia Procedure</a:t>
            </a:r>
          </a:p>
        </p:txBody>
      </p:sp>
      <p:pic>
        <p:nvPicPr>
          <p:cNvPr id="5" name="Picture 4">
            <a:extLst>
              <a:ext uri="{FF2B5EF4-FFF2-40B4-BE49-F238E27FC236}">
                <a16:creationId xmlns:a16="http://schemas.microsoft.com/office/drawing/2014/main" id="{8C9FAC50-B6B1-4F43-AFF8-64DE83D57D5E}"/>
              </a:ext>
            </a:extLst>
          </p:cNvPr>
          <p:cNvPicPr>
            <a:picLocks noChangeAspect="1"/>
          </p:cNvPicPr>
          <p:nvPr/>
        </p:nvPicPr>
        <p:blipFill>
          <a:blip r:embed="rId3"/>
          <a:stretch>
            <a:fillRect/>
          </a:stretch>
        </p:blipFill>
        <p:spPr>
          <a:xfrm>
            <a:off x="1480991" y="4323324"/>
            <a:ext cx="9418554" cy="1874292"/>
          </a:xfrm>
          <a:prstGeom prst="rect">
            <a:avLst/>
          </a:prstGeom>
        </p:spPr>
      </p:pic>
    </p:spTree>
    <p:extLst>
      <p:ext uri="{BB962C8B-B14F-4D97-AF65-F5344CB8AC3E}">
        <p14:creationId xmlns:p14="http://schemas.microsoft.com/office/powerpoint/2010/main" val="194970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15EF-563F-C445-99F5-44022AEDC673}"/>
              </a:ext>
            </a:extLst>
          </p:cNvPr>
          <p:cNvSpPr>
            <a:spLocks noGrp="1"/>
          </p:cNvSpPr>
          <p:nvPr>
            <p:ph type="title"/>
          </p:nvPr>
        </p:nvSpPr>
        <p:spPr/>
        <p:txBody>
          <a:bodyPr>
            <a:normAutofit fontScale="90000"/>
          </a:bodyPr>
          <a:lstStyle/>
          <a:p>
            <a:r>
              <a:rPr lang="en-US" dirty="0"/>
              <a:t>Destruction of Property:</a:t>
            </a:r>
            <a:br>
              <a:rPr lang="en-US" dirty="0"/>
            </a:br>
            <a:r>
              <a:rPr lang="en-US" i="1" dirty="0" err="1"/>
              <a:t>Spratley</a:t>
            </a:r>
            <a:r>
              <a:rPr lang="en-US" i="1" dirty="0"/>
              <a:t> v. Commonwealth, </a:t>
            </a:r>
            <a:r>
              <a:rPr lang="en-US" dirty="0"/>
              <a:t>836 S.E.2d 385 (2019)</a:t>
            </a:r>
          </a:p>
        </p:txBody>
      </p:sp>
      <p:sp>
        <p:nvSpPr>
          <p:cNvPr id="3" name="Content Placeholder 2">
            <a:extLst>
              <a:ext uri="{FF2B5EF4-FFF2-40B4-BE49-F238E27FC236}">
                <a16:creationId xmlns:a16="http://schemas.microsoft.com/office/drawing/2014/main" id="{FFF1DEED-2BEA-9549-93B8-97BEB32AFEFB}"/>
              </a:ext>
            </a:extLst>
          </p:cNvPr>
          <p:cNvSpPr>
            <a:spLocks noGrp="1"/>
          </p:cNvSpPr>
          <p:nvPr>
            <p:ph idx="1"/>
          </p:nvPr>
        </p:nvSpPr>
        <p:spPr>
          <a:xfrm>
            <a:off x="1295401" y="2556932"/>
            <a:ext cx="9961178" cy="3638916"/>
          </a:xfrm>
        </p:spPr>
        <p:txBody>
          <a:bodyPr>
            <a:noAutofit/>
          </a:bodyPr>
          <a:lstStyle/>
          <a:p>
            <a:r>
              <a:rPr lang="en-US" sz="2800" dirty="0"/>
              <a:t>Defendant deliberately destroyed a scale at a grocery.</a:t>
            </a:r>
          </a:p>
          <a:p>
            <a:r>
              <a:rPr lang="en-US" sz="2800" dirty="0"/>
              <a:t>Scale was unrepairable, and victim store could not find an exact replacement.</a:t>
            </a:r>
          </a:p>
          <a:p>
            <a:r>
              <a:rPr lang="en-US" sz="2800" dirty="0"/>
              <a:t>A different model, “virtually identical,” cost over $4,000. </a:t>
            </a:r>
          </a:p>
          <a:p>
            <a:r>
              <a:rPr lang="en-US" sz="2800" dirty="0"/>
              <a:t>Court: Felony conviction affirmed. For Destruction of Property, the “amount of loss” caused by the destruction of property “may be established by proof of the . . . fair market replacement value.”</a:t>
            </a:r>
          </a:p>
        </p:txBody>
      </p:sp>
    </p:spTree>
    <p:extLst>
      <p:ext uri="{BB962C8B-B14F-4D97-AF65-F5344CB8AC3E}">
        <p14:creationId xmlns:p14="http://schemas.microsoft.com/office/powerpoint/2010/main" val="2890122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1A9E-F261-5444-AD16-092346FDE9BA}"/>
              </a:ext>
            </a:extLst>
          </p:cNvPr>
          <p:cNvSpPr>
            <a:spLocks noGrp="1"/>
          </p:cNvSpPr>
          <p:nvPr>
            <p:ph type="title"/>
          </p:nvPr>
        </p:nvSpPr>
        <p:spPr/>
        <p:txBody>
          <a:bodyPr>
            <a:normAutofit fontScale="90000"/>
          </a:bodyPr>
          <a:lstStyle/>
          <a:p>
            <a:r>
              <a:rPr lang="en-US" dirty="0"/>
              <a:t>DUI: </a:t>
            </a:r>
            <a:r>
              <a:rPr lang="en-US" i="1" dirty="0"/>
              <a:t>Mitchell v. Wisconsin,</a:t>
            </a:r>
            <a:br>
              <a:rPr lang="en-US" dirty="0"/>
            </a:br>
            <a:r>
              <a:rPr lang="en-US" dirty="0"/>
              <a:t>588 U.S. ___ , 139 S. Ct. 2525 (2019)</a:t>
            </a:r>
            <a:br>
              <a:rPr lang="en-US" dirty="0"/>
            </a:br>
            <a:endParaRPr lang="en-US" dirty="0"/>
          </a:p>
        </p:txBody>
      </p:sp>
      <p:sp>
        <p:nvSpPr>
          <p:cNvPr id="3" name="Content Placeholder 2">
            <a:extLst>
              <a:ext uri="{FF2B5EF4-FFF2-40B4-BE49-F238E27FC236}">
                <a16:creationId xmlns:a16="http://schemas.microsoft.com/office/drawing/2014/main" id="{953B0E6B-E596-0442-ADD3-45ADE4DF7F6D}"/>
              </a:ext>
            </a:extLst>
          </p:cNvPr>
          <p:cNvSpPr>
            <a:spLocks noGrp="1"/>
          </p:cNvSpPr>
          <p:nvPr>
            <p:ph idx="1"/>
          </p:nvPr>
        </p:nvSpPr>
        <p:spPr>
          <a:xfrm>
            <a:off x="757382" y="2364509"/>
            <a:ext cx="10621818" cy="3796272"/>
          </a:xfrm>
        </p:spPr>
        <p:txBody>
          <a:bodyPr>
            <a:noAutofit/>
          </a:bodyPr>
          <a:lstStyle/>
          <a:p>
            <a:r>
              <a:rPr lang="en-US" sz="2600" dirty="0"/>
              <a:t>Exigency exists when (1) BAC evidence is dissipating &amp; (2) some other factor creates pressing health, safety, or law enforcement needs that would take priority over a warrant application. </a:t>
            </a:r>
          </a:p>
          <a:p>
            <a:r>
              <a:rPr lang="en-US" sz="2600" dirty="0"/>
              <a:t>Where driver is unconscious and therefore cannot be given a breath test, the exigent-circumstances rule almost always permits a warrantless blood test. </a:t>
            </a:r>
          </a:p>
          <a:p>
            <a:r>
              <a:rPr lang="en-US" sz="2600" dirty="0"/>
              <a:t>In an unusual case, a defendant might be able to show that his blood would not have been drawn if police had not been seeking BAC information, and that police could not have reasonably judged that a warrant application would interfere with other pressing needs or duties. </a:t>
            </a:r>
          </a:p>
          <a:p>
            <a:endParaRPr lang="en-US" sz="2600" dirty="0"/>
          </a:p>
        </p:txBody>
      </p:sp>
    </p:spTree>
    <p:extLst>
      <p:ext uri="{BB962C8B-B14F-4D97-AF65-F5344CB8AC3E}">
        <p14:creationId xmlns:p14="http://schemas.microsoft.com/office/powerpoint/2010/main" val="183331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E250-6DD2-B44C-ABC1-B891B648060E}"/>
              </a:ext>
            </a:extLst>
          </p:cNvPr>
          <p:cNvSpPr>
            <a:spLocks noGrp="1"/>
          </p:cNvSpPr>
          <p:nvPr>
            <p:ph type="title"/>
          </p:nvPr>
        </p:nvSpPr>
        <p:spPr/>
        <p:txBody>
          <a:bodyPr>
            <a:normAutofit fontScale="90000"/>
          </a:bodyPr>
          <a:lstStyle/>
          <a:p>
            <a:r>
              <a:rPr lang="en-US" dirty="0"/>
              <a:t>Embezzlement &amp; Extortion:</a:t>
            </a:r>
            <a:br>
              <a:rPr lang="en-US" dirty="0"/>
            </a:br>
            <a:r>
              <a:rPr lang="en-US" i="1" dirty="0"/>
              <a:t>Ware v. Commonwealth,</a:t>
            </a:r>
            <a:r>
              <a:rPr lang="en-US" dirty="0"/>
              <a:t> October 1, 2019 (</a:t>
            </a:r>
            <a:r>
              <a:rPr lang="en-US" dirty="0" err="1"/>
              <a:t>Unp</a:t>
            </a:r>
            <a:r>
              <a:rPr lang="en-US" dirty="0"/>
              <a:t>)</a:t>
            </a:r>
          </a:p>
        </p:txBody>
      </p:sp>
      <p:sp>
        <p:nvSpPr>
          <p:cNvPr id="3" name="Content Placeholder 2">
            <a:extLst>
              <a:ext uri="{FF2B5EF4-FFF2-40B4-BE49-F238E27FC236}">
                <a16:creationId xmlns:a16="http://schemas.microsoft.com/office/drawing/2014/main" id="{91DE5408-1643-1F40-8B4D-FADB32DF93C4}"/>
              </a:ext>
            </a:extLst>
          </p:cNvPr>
          <p:cNvSpPr>
            <a:spLocks noGrp="1"/>
          </p:cNvSpPr>
          <p:nvPr>
            <p:ph idx="1"/>
          </p:nvPr>
        </p:nvSpPr>
        <p:spPr>
          <a:xfrm>
            <a:off x="961697" y="2585545"/>
            <a:ext cx="10173419" cy="3428109"/>
          </a:xfrm>
        </p:spPr>
        <p:txBody>
          <a:bodyPr>
            <a:noAutofit/>
          </a:bodyPr>
          <a:lstStyle/>
          <a:p>
            <a:r>
              <a:rPr lang="en-US" sz="2700" dirty="0"/>
              <a:t>Defendant, a subdivision manager, collected road maintenance fees, deposited them into an account he controlled, doing little maintenance. </a:t>
            </a:r>
          </a:p>
          <a:p>
            <a:r>
              <a:rPr lang="en-US" sz="2700" dirty="0"/>
              <a:t>Court: Because road maintenance fees were not the “entrusted property of another,” the court erred in finding defendant guilty. </a:t>
            </a:r>
          </a:p>
          <a:p>
            <a:r>
              <a:rPr lang="en-US" sz="2700" dirty="0"/>
              <a:t>Whether defendant deposited the fees in his business or personal account or created a segregated account, his dominion and control over the money was not unauthorized or wrongful.  </a:t>
            </a:r>
          </a:p>
          <a:p>
            <a:endParaRPr lang="en-US" sz="2700" dirty="0"/>
          </a:p>
        </p:txBody>
      </p:sp>
    </p:spTree>
    <p:extLst>
      <p:ext uri="{BB962C8B-B14F-4D97-AF65-F5344CB8AC3E}">
        <p14:creationId xmlns:p14="http://schemas.microsoft.com/office/powerpoint/2010/main" val="76731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B32D-636B-D54B-9832-944EB32EBF07}"/>
              </a:ext>
            </a:extLst>
          </p:cNvPr>
          <p:cNvSpPr>
            <a:spLocks noGrp="1"/>
          </p:cNvSpPr>
          <p:nvPr>
            <p:ph type="title"/>
          </p:nvPr>
        </p:nvSpPr>
        <p:spPr/>
        <p:txBody>
          <a:bodyPr/>
          <a:lstStyle/>
          <a:p>
            <a:r>
              <a:rPr lang="en-US" dirty="0"/>
              <a:t>Extortion Dismissed as Well</a:t>
            </a:r>
          </a:p>
        </p:txBody>
      </p:sp>
      <p:sp>
        <p:nvSpPr>
          <p:cNvPr id="3" name="Content Placeholder 2">
            <a:extLst>
              <a:ext uri="{FF2B5EF4-FFF2-40B4-BE49-F238E27FC236}">
                <a16:creationId xmlns:a16="http://schemas.microsoft.com/office/drawing/2014/main" id="{D8042D9D-9896-CC47-A4FF-2395634F8B29}"/>
              </a:ext>
            </a:extLst>
          </p:cNvPr>
          <p:cNvSpPr>
            <a:spLocks noGrp="1"/>
          </p:cNvSpPr>
          <p:nvPr>
            <p:ph idx="1"/>
          </p:nvPr>
        </p:nvSpPr>
        <p:spPr>
          <a:xfrm>
            <a:off x="839244" y="2423785"/>
            <a:ext cx="10772383" cy="3720231"/>
          </a:xfrm>
        </p:spPr>
        <p:txBody>
          <a:bodyPr>
            <a:noAutofit/>
          </a:bodyPr>
          <a:lstStyle/>
          <a:p>
            <a:r>
              <a:rPr lang="en-US" sz="2700" dirty="0"/>
              <a:t>Defendant sent notice of lien and threatened to sue residents who didn’t pay.</a:t>
            </a:r>
          </a:p>
          <a:p>
            <a:r>
              <a:rPr lang="en-US" sz="2700" dirty="0"/>
              <a:t>Court: Defendant used the statutory judicial process when sent the notice, and thus he had a legal claim to the amount he sought until the point a court of competent jurisdiction ruled that he did not. </a:t>
            </a:r>
          </a:p>
          <a:p>
            <a:r>
              <a:rPr lang="en-US" sz="2700" dirty="0"/>
              <a:t>Statements in defendant’s notice were covered by absolute privilege and were not a wrongful threat in the context of an extortion charge. </a:t>
            </a:r>
          </a:p>
          <a:p>
            <a:r>
              <a:rPr lang="en-US" sz="2700" dirty="0"/>
              <a:t>“To find otherwise would suggest that any creditor who says, “Pay me what you owe me, or I will sue you,” is guilty of attempted extortion.”</a:t>
            </a:r>
          </a:p>
          <a:p>
            <a:endParaRPr lang="en-US" sz="2700" dirty="0"/>
          </a:p>
        </p:txBody>
      </p:sp>
    </p:spTree>
    <p:extLst>
      <p:ext uri="{BB962C8B-B14F-4D97-AF65-F5344CB8AC3E}">
        <p14:creationId xmlns:p14="http://schemas.microsoft.com/office/powerpoint/2010/main" val="365829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8A2C-E061-AC4F-A87A-147EFF4A65BD}"/>
              </a:ext>
            </a:extLst>
          </p:cNvPr>
          <p:cNvSpPr>
            <a:spLocks noGrp="1"/>
          </p:cNvSpPr>
          <p:nvPr>
            <p:ph type="title"/>
          </p:nvPr>
        </p:nvSpPr>
        <p:spPr/>
        <p:txBody>
          <a:bodyPr>
            <a:normAutofit fontScale="90000"/>
          </a:bodyPr>
          <a:lstStyle/>
          <a:p>
            <a:r>
              <a:rPr lang="en-US" dirty="0"/>
              <a:t>Computer Fraud:</a:t>
            </a:r>
            <a:br>
              <a:rPr lang="en-US" dirty="0"/>
            </a:br>
            <a:r>
              <a:rPr lang="en-US" i="1" dirty="0"/>
              <a:t>Brewer v. Commonwealth</a:t>
            </a:r>
            <a:r>
              <a:rPr lang="en-US" dirty="0"/>
              <a:t>: March 10, 2020 (Pub.)</a:t>
            </a:r>
          </a:p>
        </p:txBody>
      </p:sp>
      <p:sp>
        <p:nvSpPr>
          <p:cNvPr id="3" name="Content Placeholder 2">
            <a:extLst>
              <a:ext uri="{FF2B5EF4-FFF2-40B4-BE49-F238E27FC236}">
                <a16:creationId xmlns:a16="http://schemas.microsoft.com/office/drawing/2014/main" id="{02B79787-BAFC-7B44-95FF-AFF518B526EA}"/>
              </a:ext>
            </a:extLst>
          </p:cNvPr>
          <p:cNvSpPr>
            <a:spLocks noGrp="1"/>
          </p:cNvSpPr>
          <p:nvPr>
            <p:ph idx="1"/>
          </p:nvPr>
        </p:nvSpPr>
        <p:spPr>
          <a:xfrm>
            <a:off x="1056290" y="2556932"/>
            <a:ext cx="10342179" cy="3638916"/>
          </a:xfrm>
        </p:spPr>
        <p:txBody>
          <a:bodyPr>
            <a:noAutofit/>
          </a:bodyPr>
          <a:lstStyle/>
          <a:p>
            <a:r>
              <a:rPr lang="en-US" sz="2800" dirty="0"/>
              <a:t>Defendant used an iPhone to steal from a bank using unauthorized transactions.</a:t>
            </a:r>
          </a:p>
          <a:p>
            <a:r>
              <a:rPr lang="en-US" sz="2800" dirty="0"/>
              <a:t>Court: Definition of “computer” in Code § 18.2-152.2 includes the defendant’s telephone in this case. </a:t>
            </a:r>
          </a:p>
          <a:p>
            <a:r>
              <a:rPr lang="en-US" sz="2800" dirty="0"/>
              <a:t>The way in which defendant used his iPhone, by accessing the Internet and using a mobile app to transfer money from one bank account to another, rendered it a “computer” for purposes of the Act. </a:t>
            </a:r>
          </a:p>
        </p:txBody>
      </p:sp>
    </p:spTree>
    <p:extLst>
      <p:ext uri="{BB962C8B-B14F-4D97-AF65-F5344CB8AC3E}">
        <p14:creationId xmlns:p14="http://schemas.microsoft.com/office/powerpoint/2010/main" val="3550095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4648-89D0-8442-8A39-368BC405C874}"/>
              </a:ext>
            </a:extLst>
          </p:cNvPr>
          <p:cNvSpPr>
            <a:spLocks noGrp="1"/>
          </p:cNvSpPr>
          <p:nvPr>
            <p:ph type="title"/>
          </p:nvPr>
        </p:nvSpPr>
        <p:spPr/>
        <p:txBody>
          <a:bodyPr>
            <a:normAutofit fontScale="90000"/>
          </a:bodyPr>
          <a:lstStyle/>
          <a:p>
            <a:r>
              <a:rPr lang="en-US" dirty="0"/>
              <a:t>Concealed Handguns – </a:t>
            </a:r>
            <a:br>
              <a:rPr lang="en-US" dirty="0"/>
            </a:br>
            <a:r>
              <a:rPr lang="en-US" dirty="0"/>
              <a:t>Secured in Container in Personal Private M/V</a:t>
            </a:r>
          </a:p>
        </p:txBody>
      </p:sp>
      <p:sp>
        <p:nvSpPr>
          <p:cNvPr id="3" name="Content Placeholder 2">
            <a:extLst>
              <a:ext uri="{FF2B5EF4-FFF2-40B4-BE49-F238E27FC236}">
                <a16:creationId xmlns:a16="http://schemas.microsoft.com/office/drawing/2014/main" id="{9D15266F-BD56-C948-970E-322E6DD3D81B}"/>
              </a:ext>
            </a:extLst>
          </p:cNvPr>
          <p:cNvSpPr>
            <a:spLocks noGrp="1"/>
          </p:cNvSpPr>
          <p:nvPr>
            <p:ph idx="1"/>
          </p:nvPr>
        </p:nvSpPr>
        <p:spPr>
          <a:xfrm>
            <a:off x="989814" y="2556932"/>
            <a:ext cx="10463753" cy="3674186"/>
          </a:xfrm>
        </p:spPr>
        <p:txBody>
          <a:bodyPr>
            <a:normAutofit lnSpcReduction="10000"/>
          </a:bodyPr>
          <a:lstStyle/>
          <a:p>
            <a:r>
              <a:rPr lang="en-US" sz="2800" dirty="0"/>
              <a:t>A stolen vehicle is not one intended “exclusively” for defendant or one subject to his authorized use – therefore not a lawful place to conceal a handgun without a permit under § 18.2-308. </a:t>
            </a:r>
          </a:p>
          <a:p>
            <a:pPr lvl="1"/>
            <a:r>
              <a:rPr lang="en-US" sz="2400" i="1" dirty="0" err="1"/>
              <a:t>Eley</a:t>
            </a:r>
            <a:r>
              <a:rPr lang="en-US" sz="2400" i="1" dirty="0"/>
              <a:t> v. Commonwealth,</a:t>
            </a:r>
            <a:r>
              <a:rPr lang="en-US" sz="2400" dirty="0"/>
              <a:t> 70 Va. App. 158, 826 S.E.2d 321 (2019)</a:t>
            </a:r>
          </a:p>
          <a:p>
            <a:r>
              <a:rPr lang="en-US" sz="2800" dirty="0"/>
              <a:t>A zipped backpack on the floorboard of the front passenger seat was not a “secured container or compartment” – therefore not a lawful place to conceal a handgun without a permit under § 18.2-308. </a:t>
            </a:r>
          </a:p>
          <a:p>
            <a:pPr lvl="1"/>
            <a:r>
              <a:rPr lang="en-US" sz="2400" i="1" dirty="0"/>
              <a:t>Myers v. Commonwealth,</a:t>
            </a:r>
            <a:r>
              <a:rPr lang="en-US" sz="2400" dirty="0"/>
              <a:t> January 2, 2020 (Unpublished)</a:t>
            </a:r>
          </a:p>
          <a:p>
            <a:endParaRPr lang="en-US" sz="2800" dirty="0"/>
          </a:p>
          <a:p>
            <a:endParaRPr lang="en-US" sz="2800" dirty="0"/>
          </a:p>
        </p:txBody>
      </p:sp>
    </p:spTree>
    <p:extLst>
      <p:ext uri="{BB962C8B-B14F-4D97-AF65-F5344CB8AC3E}">
        <p14:creationId xmlns:p14="http://schemas.microsoft.com/office/powerpoint/2010/main" val="24260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1C0A-FC59-0F4D-99B5-AC4169E2B663}"/>
              </a:ext>
            </a:extLst>
          </p:cNvPr>
          <p:cNvSpPr>
            <a:spLocks noGrp="1"/>
          </p:cNvSpPr>
          <p:nvPr>
            <p:ph type="title"/>
          </p:nvPr>
        </p:nvSpPr>
        <p:spPr/>
        <p:txBody>
          <a:bodyPr>
            <a:normAutofit fontScale="90000"/>
          </a:bodyPr>
          <a:lstStyle/>
          <a:p>
            <a:r>
              <a:rPr lang="en-US" dirty="0"/>
              <a:t>Use of Firearm: Proving “Firearm”</a:t>
            </a:r>
            <a:br>
              <a:rPr lang="en-US" dirty="0"/>
            </a:br>
            <a:r>
              <a:rPr lang="en-US" i="1" dirty="0"/>
              <a:t>Trace v. Commonwealth</a:t>
            </a:r>
            <a:r>
              <a:rPr lang="en-US" dirty="0"/>
              <a:t>: October 2, 2019 (Unp.)</a:t>
            </a:r>
          </a:p>
        </p:txBody>
      </p:sp>
      <p:sp>
        <p:nvSpPr>
          <p:cNvPr id="3" name="Content Placeholder 2">
            <a:extLst>
              <a:ext uri="{FF2B5EF4-FFF2-40B4-BE49-F238E27FC236}">
                <a16:creationId xmlns:a16="http://schemas.microsoft.com/office/drawing/2014/main" id="{89FC05F4-7238-274F-9359-0B0ADE3A38AB}"/>
              </a:ext>
            </a:extLst>
          </p:cNvPr>
          <p:cNvSpPr>
            <a:spLocks noGrp="1"/>
          </p:cNvSpPr>
          <p:nvPr>
            <p:ph idx="1"/>
          </p:nvPr>
        </p:nvSpPr>
        <p:spPr>
          <a:xfrm>
            <a:off x="1018095" y="2554664"/>
            <a:ext cx="10555954" cy="3645720"/>
          </a:xfrm>
        </p:spPr>
        <p:txBody>
          <a:bodyPr>
            <a:noAutofit/>
          </a:bodyPr>
          <a:lstStyle/>
          <a:p>
            <a:r>
              <a:rPr lang="en-US" sz="2500" dirty="0">
                <a:solidFill>
                  <a:schemeClr val="tx1"/>
                </a:solidFill>
              </a:rPr>
              <a:t>During a robbery, the defendant produced a gun and, at close range, pointed it straight at the victim’s chest and stomach. No gun was recovered. </a:t>
            </a:r>
          </a:p>
          <a:p>
            <a:r>
              <a:rPr lang="en-US" sz="2500" dirty="0">
                <a:solidFill>
                  <a:schemeClr val="tx1"/>
                </a:solidFill>
              </a:rPr>
              <a:t>At trial, the victim testified that the firearm was a Glock handgun, based upon his observations and a comparison of those observations with a friend’s Glock pistol.</a:t>
            </a:r>
            <a:r>
              <a:rPr lang="en-US" sz="2500" dirty="0"/>
              <a:t> </a:t>
            </a:r>
          </a:p>
          <a:p>
            <a:r>
              <a:rPr lang="en-US" sz="2500" dirty="0">
                <a:solidFill>
                  <a:schemeClr val="tx1"/>
                </a:solidFill>
              </a:rPr>
              <a:t>On cross-examination, the victim admitted that he did not know whether the object was a real gun or a BB gun. </a:t>
            </a:r>
          </a:p>
          <a:p>
            <a:r>
              <a:rPr lang="en-US" sz="2500" dirty="0"/>
              <a:t>Victim’s identification was corroborated by the defendant’s conduct, which was “an implied assertion that the object he held was a firearm.”</a:t>
            </a:r>
          </a:p>
        </p:txBody>
      </p:sp>
    </p:spTree>
    <p:extLst>
      <p:ext uri="{BB962C8B-B14F-4D97-AF65-F5344CB8AC3E}">
        <p14:creationId xmlns:p14="http://schemas.microsoft.com/office/powerpoint/2010/main" val="204374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7A74-792E-3E4E-8674-D51C51D7E8E2}"/>
              </a:ext>
            </a:extLst>
          </p:cNvPr>
          <p:cNvSpPr>
            <a:spLocks noGrp="1"/>
          </p:cNvSpPr>
          <p:nvPr>
            <p:ph type="title"/>
          </p:nvPr>
        </p:nvSpPr>
        <p:spPr/>
        <p:txBody>
          <a:bodyPr/>
          <a:lstStyle/>
          <a:p>
            <a:r>
              <a:rPr lang="en-US" dirty="0"/>
              <a:t>Hit &amp; Run: Stopping Required</a:t>
            </a:r>
          </a:p>
        </p:txBody>
      </p:sp>
      <p:sp>
        <p:nvSpPr>
          <p:cNvPr id="3" name="Content Placeholder 2">
            <a:extLst>
              <a:ext uri="{FF2B5EF4-FFF2-40B4-BE49-F238E27FC236}">
                <a16:creationId xmlns:a16="http://schemas.microsoft.com/office/drawing/2014/main" id="{68979313-6617-FA45-BC5B-8C6159D007BD}"/>
              </a:ext>
            </a:extLst>
          </p:cNvPr>
          <p:cNvSpPr>
            <a:spLocks noGrp="1"/>
          </p:cNvSpPr>
          <p:nvPr>
            <p:ph idx="1"/>
          </p:nvPr>
        </p:nvSpPr>
        <p:spPr>
          <a:xfrm>
            <a:off x="1119352" y="2556932"/>
            <a:ext cx="10152993" cy="3318936"/>
          </a:xfrm>
        </p:spPr>
        <p:txBody>
          <a:bodyPr>
            <a:noAutofit/>
          </a:bodyPr>
          <a:lstStyle/>
          <a:p>
            <a:r>
              <a:rPr lang="en-US" sz="2700" dirty="0"/>
              <a:t>Defendant who attacked and struck woman with his car, chasing her away, did not comply with statute by calling her father hours later and offering to pay. </a:t>
            </a:r>
            <a:r>
              <a:rPr lang="en-US" sz="2700" i="1" dirty="0"/>
              <a:t>Butcher v. Commonwealth, </a:t>
            </a:r>
            <a:r>
              <a:rPr lang="en-US" sz="2700" dirty="0"/>
              <a:t>Va. Sup. Ct., February 27, 2020.</a:t>
            </a:r>
          </a:p>
          <a:p>
            <a:r>
              <a:rPr lang="en-US" sz="2700" dirty="0"/>
              <a:t>Defendant who struck victim, stopped briefly to check out her car, and then drove to another street about 100 yards away did not comply with statute, because it “was not the first safe place to park her car.” </a:t>
            </a:r>
            <a:r>
              <a:rPr lang="en-US" sz="2700" i="1" dirty="0" err="1"/>
              <a:t>Cleaton</a:t>
            </a:r>
            <a:r>
              <a:rPr lang="en-US" sz="2700" i="1" dirty="0"/>
              <a:t> v. Commonwealth</a:t>
            </a:r>
            <a:r>
              <a:rPr lang="en-US" sz="2700" dirty="0"/>
              <a:t>: Ct. App. (</a:t>
            </a:r>
            <a:r>
              <a:rPr lang="en-US" sz="2700" dirty="0" err="1"/>
              <a:t>Unpub</a:t>
            </a:r>
            <a:r>
              <a:rPr lang="en-US" sz="2700" dirty="0"/>
              <a:t>.), May 26, 2020.</a:t>
            </a:r>
          </a:p>
          <a:p>
            <a:endParaRPr lang="en-US" sz="2700" dirty="0"/>
          </a:p>
          <a:p>
            <a:endParaRPr lang="en-US" sz="2700" dirty="0"/>
          </a:p>
        </p:txBody>
      </p:sp>
    </p:spTree>
    <p:extLst>
      <p:ext uri="{BB962C8B-B14F-4D97-AF65-F5344CB8AC3E}">
        <p14:creationId xmlns:p14="http://schemas.microsoft.com/office/powerpoint/2010/main" val="2844231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DA41-5534-F245-A58C-B0D91BFA18EE}"/>
              </a:ext>
            </a:extLst>
          </p:cNvPr>
          <p:cNvSpPr>
            <a:spLocks noGrp="1"/>
          </p:cNvSpPr>
          <p:nvPr>
            <p:ph type="title"/>
          </p:nvPr>
        </p:nvSpPr>
        <p:spPr/>
        <p:txBody>
          <a:bodyPr>
            <a:normAutofit fontScale="90000"/>
          </a:bodyPr>
          <a:lstStyle/>
          <a:p>
            <a:r>
              <a:rPr lang="en-US" dirty="0"/>
              <a:t>Homicide: </a:t>
            </a:r>
            <a:br>
              <a:rPr lang="en-US" dirty="0"/>
            </a:br>
            <a:r>
              <a:rPr lang="en-US" i="1" dirty="0"/>
              <a:t>Watson-Scott v. C/w,</a:t>
            </a:r>
            <a:r>
              <a:rPr lang="en-US" dirty="0"/>
              <a:t> 835 S.E.2d 902 (2019)</a:t>
            </a:r>
          </a:p>
        </p:txBody>
      </p:sp>
      <p:sp>
        <p:nvSpPr>
          <p:cNvPr id="3" name="Content Placeholder 2">
            <a:extLst>
              <a:ext uri="{FF2B5EF4-FFF2-40B4-BE49-F238E27FC236}">
                <a16:creationId xmlns:a16="http://schemas.microsoft.com/office/drawing/2014/main" id="{AA607FDD-C02C-B846-A867-6D453EDA6622}"/>
              </a:ext>
            </a:extLst>
          </p:cNvPr>
          <p:cNvSpPr>
            <a:spLocks noGrp="1"/>
          </p:cNvSpPr>
          <p:nvPr>
            <p:ph idx="1"/>
          </p:nvPr>
        </p:nvSpPr>
        <p:spPr>
          <a:xfrm>
            <a:off x="993228" y="2556932"/>
            <a:ext cx="10515599" cy="3717744"/>
          </a:xfrm>
        </p:spPr>
        <p:txBody>
          <a:bodyPr>
            <a:noAutofit/>
          </a:bodyPr>
          <a:lstStyle/>
          <a:p>
            <a:r>
              <a:rPr lang="en-US" sz="2700" dirty="0"/>
              <a:t>Court: Affirmed 2</a:t>
            </a:r>
            <a:r>
              <a:rPr lang="en-US" sz="2700" baseline="30000" dirty="0"/>
              <a:t>nd</a:t>
            </a:r>
            <a:r>
              <a:rPr lang="en-US" sz="2700" dirty="0"/>
              <a:t> Degree Murder conviction for defendant who fired a gun down a street and struck an innocent bystander. </a:t>
            </a:r>
          </a:p>
          <a:p>
            <a:r>
              <a:rPr lang="en-US" sz="2700" dirty="0"/>
              <a:t>“It is patently obvious that firing multiple shots from a handgun in the middle of a populous city is the very definition of an action flowing from a ‘wicked and corrupt motive, done with an evil mind and purpose and wrongful intention, where the act has been attended with such circumstances as to carry in them the plain indication of a heart regardless of social duty and deliberately bent on mischief.’”</a:t>
            </a:r>
          </a:p>
          <a:p>
            <a:endParaRPr lang="en-US" sz="2700" dirty="0"/>
          </a:p>
        </p:txBody>
      </p:sp>
    </p:spTree>
    <p:extLst>
      <p:ext uri="{BB962C8B-B14F-4D97-AF65-F5344CB8AC3E}">
        <p14:creationId xmlns:p14="http://schemas.microsoft.com/office/powerpoint/2010/main" val="2659318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4BDF-FD0B-3841-BE76-69A3B4B3A9A8}"/>
              </a:ext>
            </a:extLst>
          </p:cNvPr>
          <p:cNvSpPr>
            <a:spLocks noGrp="1"/>
          </p:cNvSpPr>
          <p:nvPr>
            <p:ph type="title"/>
          </p:nvPr>
        </p:nvSpPr>
        <p:spPr/>
        <p:txBody>
          <a:bodyPr>
            <a:normAutofit fontScale="90000"/>
          </a:bodyPr>
          <a:lstStyle/>
          <a:p>
            <a:r>
              <a:rPr lang="en-US" dirty="0"/>
              <a:t>Identity Theft:</a:t>
            </a:r>
            <a:br>
              <a:rPr lang="en-US" dirty="0"/>
            </a:br>
            <a:r>
              <a:rPr lang="en-US" i="1" dirty="0"/>
              <a:t>Taylor v. Commonwealth, </a:t>
            </a:r>
            <a:r>
              <a:rPr lang="en-US" dirty="0"/>
              <a:t>837 S.E.2d 674 (2020) </a:t>
            </a:r>
          </a:p>
        </p:txBody>
      </p:sp>
      <p:sp>
        <p:nvSpPr>
          <p:cNvPr id="3" name="Content Placeholder 2">
            <a:extLst>
              <a:ext uri="{FF2B5EF4-FFF2-40B4-BE49-F238E27FC236}">
                <a16:creationId xmlns:a16="http://schemas.microsoft.com/office/drawing/2014/main" id="{39D5997B-39E9-6D4F-84E0-CB7413067961}"/>
              </a:ext>
            </a:extLst>
          </p:cNvPr>
          <p:cNvSpPr>
            <a:spLocks noGrp="1"/>
          </p:cNvSpPr>
          <p:nvPr>
            <p:ph idx="1"/>
          </p:nvPr>
        </p:nvSpPr>
        <p:spPr>
          <a:xfrm>
            <a:off x="1065230" y="2556931"/>
            <a:ext cx="10114960" cy="3617625"/>
          </a:xfrm>
        </p:spPr>
        <p:txBody>
          <a:bodyPr>
            <a:noAutofit/>
          </a:bodyPr>
          <a:lstStyle/>
          <a:p>
            <a:r>
              <a:rPr lang="en-US" sz="2700" dirty="0"/>
              <a:t>Defendant entered a bank and signed the back of a stolen check with her own name and presented her own identification to the bank teller.</a:t>
            </a:r>
          </a:p>
          <a:p>
            <a:r>
              <a:rPr lang="en-US" sz="2700" dirty="0"/>
              <a:t>Court: Identity theft under § 18.2-186.3 can include a defendant partially using her own identifying information to obtain money. </a:t>
            </a:r>
          </a:p>
          <a:p>
            <a:r>
              <a:rPr lang="en-US" sz="2700" dirty="0"/>
              <a:t>Court agreed that defendant’s unauthorized employment of victim’s identifying information, as defined by subsection (C) of the statute (her name and bank account number), with the intent to defraud in an attempt to obtain money, clearly fell within the statute. </a:t>
            </a:r>
          </a:p>
        </p:txBody>
      </p:sp>
    </p:spTree>
    <p:extLst>
      <p:ext uri="{BB962C8B-B14F-4D97-AF65-F5344CB8AC3E}">
        <p14:creationId xmlns:p14="http://schemas.microsoft.com/office/powerpoint/2010/main" val="96115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800" dirty="0"/>
              <a:t>Fifth Amendment</a:t>
            </a:r>
          </a:p>
        </p:txBody>
      </p:sp>
      <p:sp>
        <p:nvSpPr>
          <p:cNvPr id="5" name="Text Placeholder 4"/>
          <p:cNvSpPr>
            <a:spLocks noGrp="1"/>
          </p:cNvSpPr>
          <p:nvPr>
            <p:ph type="body" idx="1"/>
          </p:nvPr>
        </p:nvSpPr>
        <p:spPr>
          <a:xfrm>
            <a:off x="1295401" y="4777380"/>
            <a:ext cx="9609668" cy="1686049"/>
          </a:xfrm>
        </p:spPr>
        <p:txBody>
          <a:bodyPr>
            <a:normAutofit/>
          </a:bodyPr>
          <a:lstStyle/>
          <a:p>
            <a:r>
              <a:rPr lang="en-US" sz="4000" dirty="0"/>
              <a:t>Interviews &amp; Interrogations</a:t>
            </a:r>
          </a:p>
        </p:txBody>
      </p:sp>
    </p:spTree>
    <p:extLst>
      <p:ext uri="{BB962C8B-B14F-4D97-AF65-F5344CB8AC3E}">
        <p14:creationId xmlns:p14="http://schemas.microsoft.com/office/powerpoint/2010/main" val="75455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D675-0F83-0449-83FC-D4C5EF26F1A4}"/>
              </a:ext>
            </a:extLst>
          </p:cNvPr>
          <p:cNvSpPr>
            <a:spLocks noGrp="1"/>
          </p:cNvSpPr>
          <p:nvPr>
            <p:ph type="title"/>
          </p:nvPr>
        </p:nvSpPr>
        <p:spPr/>
        <p:txBody>
          <a:bodyPr>
            <a:normAutofit fontScale="90000"/>
          </a:bodyPr>
          <a:lstStyle/>
          <a:p>
            <a:r>
              <a:rPr lang="en-US" dirty="0"/>
              <a:t>Interdiction:</a:t>
            </a:r>
            <a:br>
              <a:rPr lang="en-US" dirty="0"/>
            </a:br>
            <a:r>
              <a:rPr lang="en-US" i="1" dirty="0"/>
              <a:t>Manning v. Caldwell, </a:t>
            </a:r>
            <a:r>
              <a:rPr lang="en-US" dirty="0"/>
              <a:t>930 F. 3d 264 (2019)</a:t>
            </a:r>
          </a:p>
        </p:txBody>
      </p:sp>
      <p:sp>
        <p:nvSpPr>
          <p:cNvPr id="3" name="Content Placeholder 2">
            <a:extLst>
              <a:ext uri="{FF2B5EF4-FFF2-40B4-BE49-F238E27FC236}">
                <a16:creationId xmlns:a16="http://schemas.microsoft.com/office/drawing/2014/main" id="{25C44B97-7492-8741-9786-E7141699D2EE}"/>
              </a:ext>
            </a:extLst>
          </p:cNvPr>
          <p:cNvSpPr>
            <a:spLocks noGrp="1"/>
          </p:cNvSpPr>
          <p:nvPr>
            <p:ph idx="1"/>
          </p:nvPr>
        </p:nvSpPr>
        <p:spPr>
          <a:xfrm>
            <a:off x="867104" y="2556932"/>
            <a:ext cx="10673256" cy="3318936"/>
          </a:xfrm>
        </p:spPr>
        <p:txBody>
          <a:bodyPr>
            <a:noAutofit/>
          </a:bodyPr>
          <a:lstStyle/>
          <a:p>
            <a:r>
              <a:rPr lang="en-US" sz="2800" dirty="0"/>
              <a:t>Court: Virginia’s Interdiction statutory scheme is unconstitutionally vague.</a:t>
            </a:r>
          </a:p>
          <a:p>
            <a:r>
              <a:rPr lang="en-US" sz="2800" dirty="0"/>
              <a:t>Even assuming that the scheme could be limited to those suffering from alcoholism, the plaintiffs stated an Eighth Amendment claim in their lawsuit against enforcing the statute. </a:t>
            </a:r>
          </a:p>
          <a:p>
            <a:r>
              <a:rPr lang="en-US" sz="2800" dirty="0"/>
              <a:t>“Habitual drunkard” as used in Virginia law is so vague as to offer no meaningful standard of conduct and is unconstitutionally vague.</a:t>
            </a:r>
          </a:p>
        </p:txBody>
      </p:sp>
    </p:spTree>
    <p:extLst>
      <p:ext uri="{BB962C8B-B14F-4D97-AF65-F5344CB8AC3E}">
        <p14:creationId xmlns:p14="http://schemas.microsoft.com/office/powerpoint/2010/main" val="3311491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03EC-122E-224F-A694-1135B2ECF774}"/>
              </a:ext>
            </a:extLst>
          </p:cNvPr>
          <p:cNvSpPr>
            <a:spLocks noGrp="1"/>
          </p:cNvSpPr>
          <p:nvPr>
            <p:ph type="title"/>
          </p:nvPr>
        </p:nvSpPr>
        <p:spPr/>
        <p:txBody>
          <a:bodyPr/>
          <a:lstStyle/>
          <a:p>
            <a:r>
              <a:rPr lang="en-US" i="1" dirty="0"/>
              <a:t>Manning</a:t>
            </a:r>
            <a:r>
              <a:rPr lang="en-US" dirty="0"/>
              <a:t> Court’s Reasoning</a:t>
            </a:r>
            <a:endParaRPr lang="en-US" i="1" dirty="0"/>
          </a:p>
        </p:txBody>
      </p:sp>
      <p:sp>
        <p:nvSpPr>
          <p:cNvPr id="3" name="Content Placeholder 2">
            <a:extLst>
              <a:ext uri="{FF2B5EF4-FFF2-40B4-BE49-F238E27FC236}">
                <a16:creationId xmlns:a16="http://schemas.microsoft.com/office/drawing/2014/main" id="{783574D9-FF18-4240-999A-D5C281F11C60}"/>
              </a:ext>
            </a:extLst>
          </p:cNvPr>
          <p:cNvSpPr>
            <a:spLocks noGrp="1"/>
          </p:cNvSpPr>
          <p:nvPr>
            <p:ph idx="1"/>
          </p:nvPr>
        </p:nvSpPr>
        <p:spPr/>
        <p:txBody>
          <a:bodyPr>
            <a:normAutofit/>
          </a:bodyPr>
          <a:lstStyle/>
          <a:p>
            <a:r>
              <a:rPr lang="en-US" sz="2800" dirty="0"/>
              <a:t>Court: If one could show both “that resisting drunkenness [was] impossible and that avoiding public places when intoxicated [was] also impossible,” a statute banning public drunkenness would be unconstitutional as applied to them. </a:t>
            </a:r>
          </a:p>
          <a:p>
            <a:r>
              <a:rPr lang="en-US" sz="2800" dirty="0"/>
              <a:t>The Eighth Amendment “cannot tolerate the targeted criminalization of otherwise legal behavior that is an involuntary manifestation of an illness.”</a:t>
            </a:r>
          </a:p>
        </p:txBody>
      </p:sp>
    </p:spTree>
    <p:extLst>
      <p:ext uri="{BB962C8B-B14F-4D97-AF65-F5344CB8AC3E}">
        <p14:creationId xmlns:p14="http://schemas.microsoft.com/office/powerpoint/2010/main" val="505871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DC7725-D88A-9646-9924-E740F5D9AE73}"/>
              </a:ext>
            </a:extLst>
          </p:cNvPr>
          <p:cNvSpPr/>
          <p:nvPr/>
        </p:nvSpPr>
        <p:spPr>
          <a:xfrm>
            <a:off x="672230" y="1222720"/>
            <a:ext cx="10847539" cy="5126660"/>
          </a:xfrm>
          <a:prstGeom prst="rect">
            <a:avLst/>
          </a:prstGeom>
        </p:spPr>
        <p:txBody>
          <a:bodyPr wrap="square">
            <a:spAutoFit/>
          </a:bodyPr>
          <a:lstStyle/>
          <a:p>
            <a:pPr indent="457200">
              <a:lnSpc>
                <a:spcPct val="115000"/>
              </a:lnSpc>
            </a:pPr>
            <a:r>
              <a:rPr lang="en-US" sz="260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“On October 30, 2019, the United States District Court for the Western District of Virginia issued an order declaring Virginia Code Section 4.1-333, as that statute references the term "habitual drunkard," and Virginia Code Sections 4.1-305 and -322, as those statutes provide for the criminal prosecution of any person on the basis that such person has been interdicted as a "habitual drunkard pursuant to Virginia Code Section 4.1-333 (together, the "challenged statutory scheme"), unconstitutionally vague and thus facially void in violation of the Fifth and Fourteenth Amendments of the United States Constitution. The Court’s Final Judgment and Order is consistent with the </a:t>
            </a:r>
            <a:r>
              <a:rPr lang="en-US" sz="2600" i="1" dirty="0" err="1">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en</a:t>
            </a:r>
            <a:r>
              <a:rPr lang="en-US" sz="2600" i="1"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banc</a:t>
            </a:r>
            <a:r>
              <a:rPr lang="en-US" sz="260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Opinion and Judgment of the Fourth Circuit holding the challenged statutory scheme facially unconstitutional. “</a:t>
            </a:r>
          </a:p>
        </p:txBody>
      </p:sp>
      <p:sp>
        <p:nvSpPr>
          <p:cNvPr id="5" name="TextBox 4">
            <a:extLst>
              <a:ext uri="{FF2B5EF4-FFF2-40B4-BE49-F238E27FC236}">
                <a16:creationId xmlns:a16="http://schemas.microsoft.com/office/drawing/2014/main" id="{536AD500-A646-434B-82DC-D4442FDC63ED}"/>
              </a:ext>
            </a:extLst>
          </p:cNvPr>
          <p:cNvSpPr txBox="1"/>
          <p:nvPr/>
        </p:nvSpPr>
        <p:spPr>
          <a:xfrm>
            <a:off x="672230" y="637945"/>
            <a:ext cx="10847539" cy="584775"/>
          </a:xfrm>
          <a:prstGeom prst="rect">
            <a:avLst/>
          </a:prstGeom>
          <a:solidFill>
            <a:srgbClr val="FFFF00"/>
          </a:solidFill>
          <a:ln>
            <a:solidFill>
              <a:schemeClr val="tx1"/>
            </a:solidFill>
          </a:ln>
        </p:spPr>
        <p:txBody>
          <a:bodyPr wrap="square" rtlCol="0">
            <a:spAutoFit/>
          </a:bodyPr>
          <a:lstStyle/>
          <a:p>
            <a:pPr algn="ctr"/>
            <a:r>
              <a:rPr lang="en-US" sz="3200" dirty="0"/>
              <a:t>Guidance from Va. Association of Commonwealth’s Attorneys</a:t>
            </a:r>
          </a:p>
        </p:txBody>
      </p:sp>
    </p:spTree>
    <p:extLst>
      <p:ext uri="{BB962C8B-B14F-4D97-AF65-F5344CB8AC3E}">
        <p14:creationId xmlns:p14="http://schemas.microsoft.com/office/powerpoint/2010/main" val="22123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79B7-4995-4F47-A5CA-B02563DEB53B}"/>
              </a:ext>
            </a:extLst>
          </p:cNvPr>
          <p:cNvSpPr>
            <a:spLocks noGrp="1"/>
          </p:cNvSpPr>
          <p:nvPr>
            <p:ph type="title"/>
          </p:nvPr>
        </p:nvSpPr>
        <p:spPr/>
        <p:txBody>
          <a:bodyPr>
            <a:normAutofit/>
          </a:bodyPr>
          <a:lstStyle/>
          <a:p>
            <a:r>
              <a:rPr lang="en-US" sz="8800" dirty="0"/>
              <a:t>Obstruction</a:t>
            </a:r>
          </a:p>
        </p:txBody>
      </p:sp>
    </p:spTree>
    <p:extLst>
      <p:ext uri="{BB962C8B-B14F-4D97-AF65-F5344CB8AC3E}">
        <p14:creationId xmlns:p14="http://schemas.microsoft.com/office/powerpoint/2010/main" val="1999000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F5273-C0F9-564D-8F04-4EDD38CBF036}"/>
              </a:ext>
            </a:extLst>
          </p:cNvPr>
          <p:cNvSpPr>
            <a:spLocks noGrp="1"/>
          </p:cNvSpPr>
          <p:nvPr>
            <p:ph type="title"/>
          </p:nvPr>
        </p:nvSpPr>
        <p:spPr/>
        <p:txBody>
          <a:bodyPr>
            <a:normAutofit fontScale="90000"/>
          </a:bodyPr>
          <a:lstStyle/>
          <a:p>
            <a:r>
              <a:rPr lang="en-US" dirty="0"/>
              <a:t>Venue for Witness Threat</a:t>
            </a:r>
            <a:br>
              <a:rPr lang="en-US" dirty="0"/>
            </a:br>
            <a:r>
              <a:rPr lang="en-US" i="1" dirty="0"/>
              <a:t>Tanner v. Commonwealth</a:t>
            </a:r>
            <a:r>
              <a:rPr lang="en-US" dirty="0"/>
              <a:t>: May 5, 2020</a:t>
            </a:r>
          </a:p>
        </p:txBody>
      </p:sp>
      <p:sp>
        <p:nvSpPr>
          <p:cNvPr id="5" name="Content Placeholder 4">
            <a:extLst>
              <a:ext uri="{FF2B5EF4-FFF2-40B4-BE49-F238E27FC236}">
                <a16:creationId xmlns:a16="http://schemas.microsoft.com/office/drawing/2014/main" id="{46A194D3-BBBA-0A42-91A5-1664311942D4}"/>
              </a:ext>
            </a:extLst>
          </p:cNvPr>
          <p:cNvSpPr>
            <a:spLocks noGrp="1"/>
          </p:cNvSpPr>
          <p:nvPr>
            <p:ph idx="1"/>
          </p:nvPr>
        </p:nvSpPr>
        <p:spPr>
          <a:xfrm>
            <a:off x="942109" y="2556932"/>
            <a:ext cx="10492509" cy="3733032"/>
          </a:xfrm>
        </p:spPr>
        <p:txBody>
          <a:bodyPr>
            <a:noAutofit/>
          </a:bodyPr>
          <a:lstStyle/>
          <a:p>
            <a:r>
              <a:rPr lang="en-US" sz="2800" dirty="0"/>
              <a:t>Defendant called victim and told her “not to show up” for Charles City County court. </a:t>
            </a:r>
          </a:p>
          <a:p>
            <a:r>
              <a:rPr lang="en-US" sz="2800" dirty="0"/>
              <a:t>No evidence about where the victim or defendant were during call.</a:t>
            </a:r>
          </a:p>
          <a:p>
            <a:r>
              <a:rPr lang="en-US" sz="2800" dirty="0"/>
              <a:t>Court: Venue was proper in Charles City County, the jurisdiction of the court toward which defendant directed his efforts to obstruct justice.</a:t>
            </a:r>
          </a:p>
          <a:p>
            <a:r>
              <a:rPr lang="en-US" sz="2800" dirty="0"/>
              <a:t>Venue includes where the “direct and immediate result” occurred, that is, where the judicial process was affected.</a:t>
            </a:r>
          </a:p>
        </p:txBody>
      </p:sp>
    </p:spTree>
    <p:extLst>
      <p:ext uri="{BB962C8B-B14F-4D97-AF65-F5344CB8AC3E}">
        <p14:creationId xmlns:p14="http://schemas.microsoft.com/office/powerpoint/2010/main" val="413401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C73F-0905-A54A-9DCA-9ABFFA04433A}"/>
              </a:ext>
            </a:extLst>
          </p:cNvPr>
          <p:cNvSpPr>
            <a:spLocks noGrp="1"/>
          </p:cNvSpPr>
          <p:nvPr>
            <p:ph type="title"/>
          </p:nvPr>
        </p:nvSpPr>
        <p:spPr/>
        <p:txBody>
          <a:bodyPr>
            <a:normAutofit fontScale="90000"/>
          </a:bodyPr>
          <a:lstStyle/>
          <a:p>
            <a:r>
              <a:rPr lang="en-US" dirty="0"/>
              <a:t>Limits: </a:t>
            </a:r>
            <a:r>
              <a:rPr lang="en-US" i="1" dirty="0"/>
              <a:t>Maldonado v. Commonwealth</a:t>
            </a:r>
            <a:r>
              <a:rPr lang="en-US" dirty="0"/>
              <a:t> </a:t>
            </a:r>
            <a:br>
              <a:rPr lang="en-US" dirty="0"/>
            </a:br>
            <a:r>
              <a:rPr lang="en-US" dirty="0"/>
              <a:t>70 Va. App. 554, 829 S.E.2d 570 (2019)</a:t>
            </a:r>
          </a:p>
        </p:txBody>
      </p:sp>
      <p:sp>
        <p:nvSpPr>
          <p:cNvPr id="3" name="Content Placeholder 2">
            <a:extLst>
              <a:ext uri="{FF2B5EF4-FFF2-40B4-BE49-F238E27FC236}">
                <a16:creationId xmlns:a16="http://schemas.microsoft.com/office/drawing/2014/main" id="{9656F185-9260-D145-B06A-BB85701705FE}"/>
              </a:ext>
            </a:extLst>
          </p:cNvPr>
          <p:cNvSpPr>
            <a:spLocks noGrp="1"/>
          </p:cNvSpPr>
          <p:nvPr>
            <p:ph idx="1"/>
          </p:nvPr>
        </p:nvSpPr>
        <p:spPr>
          <a:xfrm>
            <a:off x="993228" y="2556932"/>
            <a:ext cx="10452537" cy="3765040"/>
          </a:xfrm>
        </p:spPr>
        <p:txBody>
          <a:bodyPr>
            <a:noAutofit/>
          </a:bodyPr>
          <a:lstStyle/>
          <a:p>
            <a:r>
              <a:rPr lang="en-US" sz="2800" dirty="0"/>
              <a:t>Defendant’s son drove defendant’s truck while intoxicated, crashed the truck on the side of the road, and then fled, abandoning it. Defendant found out about crash soon after it happened.</a:t>
            </a:r>
          </a:p>
          <a:p>
            <a:r>
              <a:rPr lang="en-US" sz="2800" dirty="0"/>
              <a:t>Officers investigated and traced the vehicle back to defendant, who claimed that someone had stolen it. </a:t>
            </a:r>
          </a:p>
          <a:p>
            <a:r>
              <a:rPr lang="en-US" sz="2800" dirty="0"/>
              <a:t>Later, when officers located defendant at his house, defendant lied about his son’s whereabouts, claiming that he was not at home when, in fact, son was inside the house.</a:t>
            </a:r>
          </a:p>
        </p:txBody>
      </p:sp>
    </p:spTree>
    <p:extLst>
      <p:ext uri="{BB962C8B-B14F-4D97-AF65-F5344CB8AC3E}">
        <p14:creationId xmlns:p14="http://schemas.microsoft.com/office/powerpoint/2010/main" val="3915548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2AEFE-2AE9-3140-93C7-B612D20570C1}"/>
              </a:ext>
            </a:extLst>
          </p:cNvPr>
          <p:cNvSpPr>
            <a:spLocks noGrp="1"/>
          </p:cNvSpPr>
          <p:nvPr>
            <p:ph type="title"/>
          </p:nvPr>
        </p:nvSpPr>
        <p:spPr/>
        <p:txBody>
          <a:bodyPr>
            <a:normAutofit fontScale="90000"/>
          </a:bodyPr>
          <a:lstStyle/>
          <a:p>
            <a:r>
              <a:rPr lang="en-US" dirty="0"/>
              <a:t>Court: </a:t>
            </a:r>
            <a:br>
              <a:rPr lang="en-US" dirty="0"/>
            </a:br>
            <a:r>
              <a:rPr lang="en-US" dirty="0"/>
              <a:t>Obstruction Conviction Reversed</a:t>
            </a:r>
          </a:p>
        </p:txBody>
      </p:sp>
      <p:sp>
        <p:nvSpPr>
          <p:cNvPr id="5" name="Content Placeholder 4">
            <a:extLst>
              <a:ext uri="{FF2B5EF4-FFF2-40B4-BE49-F238E27FC236}">
                <a16:creationId xmlns:a16="http://schemas.microsoft.com/office/drawing/2014/main" id="{F28DF127-CC2E-B345-9CE6-4C98F96C4E46}"/>
              </a:ext>
            </a:extLst>
          </p:cNvPr>
          <p:cNvSpPr>
            <a:spLocks noGrp="1"/>
          </p:cNvSpPr>
          <p:nvPr>
            <p:ph idx="1"/>
          </p:nvPr>
        </p:nvSpPr>
        <p:spPr/>
        <p:txBody>
          <a:bodyPr>
            <a:normAutofit/>
          </a:bodyPr>
          <a:lstStyle/>
          <a:p>
            <a:r>
              <a:rPr lang="en-US" sz="2800" dirty="0"/>
              <a:t>“there is no statute or case law that stands for the proposition that lying to law enforcement officers during a consensual encounter, or failing to admit them to one’s home on request, constitutes an obstruction of justice offense in the Commonwealth and as noted, to the extent similar actions have been criminalized, it has been done via other statutory offenses that have additional requirements and with which Maldonado was not charged.”</a:t>
            </a:r>
          </a:p>
        </p:txBody>
      </p:sp>
    </p:spTree>
    <p:extLst>
      <p:ext uri="{BB962C8B-B14F-4D97-AF65-F5344CB8AC3E}">
        <p14:creationId xmlns:p14="http://schemas.microsoft.com/office/powerpoint/2010/main" val="841179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C79F-2FA0-9D46-B3D3-866B03EA4301}"/>
              </a:ext>
            </a:extLst>
          </p:cNvPr>
          <p:cNvSpPr>
            <a:spLocks noGrp="1"/>
          </p:cNvSpPr>
          <p:nvPr>
            <p:ph type="title"/>
          </p:nvPr>
        </p:nvSpPr>
        <p:spPr/>
        <p:txBody>
          <a:bodyPr>
            <a:normAutofit fontScale="90000"/>
          </a:bodyPr>
          <a:lstStyle/>
          <a:p>
            <a:r>
              <a:rPr lang="en-US" dirty="0"/>
              <a:t>False Report: </a:t>
            </a:r>
            <a:r>
              <a:rPr lang="en-US" i="1" dirty="0"/>
              <a:t>Gibson v. Commonwealth</a:t>
            </a:r>
            <a:br>
              <a:rPr lang="en-US" i="1" u="sng" dirty="0"/>
            </a:br>
            <a:r>
              <a:rPr lang="en-US" dirty="0"/>
              <a:t>July 23, 2019 (</a:t>
            </a:r>
            <a:r>
              <a:rPr lang="en-US" dirty="0" err="1"/>
              <a:t>Unpub</a:t>
            </a:r>
            <a:r>
              <a:rPr lang="en-US" dirty="0"/>
              <a:t>.)</a:t>
            </a:r>
          </a:p>
        </p:txBody>
      </p:sp>
      <p:sp>
        <p:nvSpPr>
          <p:cNvPr id="3" name="Content Placeholder 2">
            <a:extLst>
              <a:ext uri="{FF2B5EF4-FFF2-40B4-BE49-F238E27FC236}">
                <a16:creationId xmlns:a16="http://schemas.microsoft.com/office/drawing/2014/main" id="{D22D3C9C-EE0A-FE4E-AD27-5D958EFF1C59}"/>
              </a:ext>
            </a:extLst>
          </p:cNvPr>
          <p:cNvSpPr>
            <a:spLocks noGrp="1"/>
          </p:cNvSpPr>
          <p:nvPr>
            <p:ph idx="1"/>
          </p:nvPr>
        </p:nvSpPr>
        <p:spPr>
          <a:xfrm>
            <a:off x="1036948" y="2556932"/>
            <a:ext cx="10378911" cy="3608198"/>
          </a:xfrm>
        </p:spPr>
        <p:txBody>
          <a:bodyPr>
            <a:noAutofit/>
          </a:bodyPr>
          <a:lstStyle/>
          <a:p>
            <a:r>
              <a:rPr lang="en-US" sz="2800" dirty="0">
                <a:solidFill>
                  <a:schemeClr val="tx1"/>
                </a:solidFill>
              </a:rPr>
              <a:t>Defendant convinced her five-year-old child to report false allegations that the child’s father had sexually abused her.</a:t>
            </a:r>
          </a:p>
          <a:p>
            <a:r>
              <a:rPr lang="en-US" sz="2800" dirty="0"/>
              <a:t>Court rejected defendant’s argument that she could not have committed the offense because her child was the one who reported the crime. </a:t>
            </a:r>
          </a:p>
          <a:p>
            <a:r>
              <a:rPr lang="en-US" sz="2800" dirty="0"/>
              <a:t>Because defendant caused her child to commit the crime as an innocent agent of the defendant, Court agreed that she was guilty of giving a false report to law enforcement as a principal in the first degree.</a:t>
            </a:r>
          </a:p>
          <a:p>
            <a:endParaRPr lang="en-US" sz="2800" dirty="0"/>
          </a:p>
        </p:txBody>
      </p:sp>
    </p:spTree>
    <p:extLst>
      <p:ext uri="{BB962C8B-B14F-4D97-AF65-F5344CB8AC3E}">
        <p14:creationId xmlns:p14="http://schemas.microsoft.com/office/powerpoint/2010/main" val="1175472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7068-ABA1-B341-A961-CFE6BA7621E4}"/>
              </a:ext>
            </a:extLst>
          </p:cNvPr>
          <p:cNvSpPr>
            <a:spLocks noGrp="1"/>
          </p:cNvSpPr>
          <p:nvPr>
            <p:ph type="title"/>
          </p:nvPr>
        </p:nvSpPr>
        <p:spPr>
          <a:xfrm>
            <a:off x="901874" y="982132"/>
            <a:ext cx="10246290" cy="1303867"/>
          </a:xfrm>
        </p:spPr>
        <p:txBody>
          <a:bodyPr>
            <a:normAutofit fontScale="90000"/>
          </a:bodyPr>
          <a:lstStyle/>
          <a:p>
            <a:r>
              <a:rPr lang="en-US" dirty="0"/>
              <a:t>False ID to Law Enforcement</a:t>
            </a:r>
            <a:br>
              <a:rPr lang="en-US" dirty="0"/>
            </a:br>
            <a:r>
              <a:rPr lang="en-US" i="1" dirty="0" err="1"/>
              <a:t>Kronemer</a:t>
            </a:r>
            <a:r>
              <a:rPr lang="en-US" i="1" dirty="0"/>
              <a:t> v. Commonwealth</a:t>
            </a:r>
            <a:r>
              <a:rPr lang="en-US" dirty="0"/>
              <a:t>: Nov. 26, 2019 (</a:t>
            </a:r>
            <a:r>
              <a:rPr lang="en-US" dirty="0" err="1"/>
              <a:t>Unpub</a:t>
            </a:r>
            <a:r>
              <a:rPr lang="en-US" dirty="0"/>
              <a:t>.)</a:t>
            </a:r>
          </a:p>
        </p:txBody>
      </p:sp>
      <p:sp>
        <p:nvSpPr>
          <p:cNvPr id="3" name="Content Placeholder 2">
            <a:extLst>
              <a:ext uri="{FF2B5EF4-FFF2-40B4-BE49-F238E27FC236}">
                <a16:creationId xmlns:a16="http://schemas.microsoft.com/office/drawing/2014/main" id="{87FA8653-5499-0E4E-8260-91C5A14E10E4}"/>
              </a:ext>
            </a:extLst>
          </p:cNvPr>
          <p:cNvSpPr>
            <a:spLocks noGrp="1"/>
          </p:cNvSpPr>
          <p:nvPr>
            <p:ph idx="1"/>
          </p:nvPr>
        </p:nvSpPr>
        <p:spPr>
          <a:xfrm>
            <a:off x="789140" y="2556932"/>
            <a:ext cx="10688157" cy="3780806"/>
          </a:xfrm>
        </p:spPr>
        <p:txBody>
          <a:bodyPr>
            <a:noAutofit/>
          </a:bodyPr>
          <a:lstStyle/>
          <a:p>
            <a:r>
              <a:rPr lang="en-US" sz="2800" dirty="0"/>
              <a:t>Defendant gave false ID when stopped in trespassing investigation.</a:t>
            </a:r>
          </a:p>
          <a:p>
            <a:r>
              <a:rPr lang="en-US" sz="2800" dirty="0"/>
              <a:t>Court construed the term “detained” in § 19.2-82.1 as having the same meaning that “detained” has in the Fourth Amendment. </a:t>
            </a:r>
          </a:p>
          <a:p>
            <a:r>
              <a:rPr lang="en-US" sz="2800" dirty="0"/>
              <a:t>Thus, Court explained that an individual is “detained” by a law enforcement officer under § 19.2-82.1 when he or she has been “either physically restrained or has submitted to a show of authority” under a brief investigative detention based upon an officer’s reasonable suspicion that crime is afoot.</a:t>
            </a:r>
          </a:p>
          <a:p>
            <a:endParaRPr lang="en-US" sz="2800" dirty="0"/>
          </a:p>
        </p:txBody>
      </p:sp>
    </p:spTree>
    <p:extLst>
      <p:ext uri="{BB962C8B-B14F-4D97-AF65-F5344CB8AC3E}">
        <p14:creationId xmlns:p14="http://schemas.microsoft.com/office/powerpoint/2010/main" val="2237162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2414-1001-AC49-BB7D-FBF5FB056A5F}"/>
              </a:ext>
            </a:extLst>
          </p:cNvPr>
          <p:cNvSpPr>
            <a:spLocks noGrp="1"/>
          </p:cNvSpPr>
          <p:nvPr>
            <p:ph type="title"/>
          </p:nvPr>
        </p:nvSpPr>
        <p:spPr/>
        <p:txBody>
          <a:bodyPr>
            <a:normAutofit fontScale="90000"/>
          </a:bodyPr>
          <a:lstStyle/>
          <a:p>
            <a:r>
              <a:rPr lang="en-US" dirty="0"/>
              <a:t>Child Pornography: </a:t>
            </a:r>
            <a:r>
              <a:rPr lang="en-US" i="1" dirty="0" err="1"/>
              <a:t>Ele</a:t>
            </a:r>
            <a:r>
              <a:rPr lang="en-US" i="1" dirty="0"/>
              <a:t> v. Commonwealth, </a:t>
            </a:r>
            <a:br>
              <a:rPr lang="en-US" i="1" dirty="0"/>
            </a:br>
            <a:r>
              <a:rPr lang="en-US" dirty="0"/>
              <a:t>70 Va. App. 543, 829 S.E.2d 564 (2019)</a:t>
            </a:r>
          </a:p>
        </p:txBody>
      </p:sp>
      <p:sp>
        <p:nvSpPr>
          <p:cNvPr id="3" name="Content Placeholder 2">
            <a:extLst>
              <a:ext uri="{FF2B5EF4-FFF2-40B4-BE49-F238E27FC236}">
                <a16:creationId xmlns:a16="http://schemas.microsoft.com/office/drawing/2014/main" id="{646CFCE6-E623-CE46-9C7C-10E8D31EC323}"/>
              </a:ext>
            </a:extLst>
          </p:cNvPr>
          <p:cNvSpPr>
            <a:spLocks noGrp="1"/>
          </p:cNvSpPr>
          <p:nvPr>
            <p:ph idx="1"/>
          </p:nvPr>
        </p:nvSpPr>
        <p:spPr>
          <a:xfrm>
            <a:off x="945932" y="2381566"/>
            <a:ext cx="10294882" cy="3751219"/>
          </a:xfrm>
        </p:spPr>
        <p:txBody>
          <a:bodyPr>
            <a:noAutofit/>
          </a:bodyPr>
          <a:lstStyle/>
          <a:p>
            <a:r>
              <a:rPr lang="en-US" sz="3100" dirty="0"/>
              <a:t>Defendant filmed himself masturbating in front of a child, who was clothed and asleep</a:t>
            </a:r>
          </a:p>
          <a:p>
            <a:r>
              <a:rPr lang="en-US" sz="3100" dirty="0"/>
              <a:t>Court: § 18.2-374.1 criminalizes child exploitation resulting from the production of sexually explicit visual material “which utilizes or has as a subject” a child. </a:t>
            </a:r>
          </a:p>
          <a:p>
            <a:r>
              <a:rPr lang="en-US" sz="3100" dirty="0"/>
              <a:t>Court refused to require child nudity for a conviction under § 18.2-374.1.</a:t>
            </a:r>
          </a:p>
        </p:txBody>
      </p:sp>
    </p:spTree>
    <p:extLst>
      <p:ext uri="{BB962C8B-B14F-4D97-AF65-F5344CB8AC3E}">
        <p14:creationId xmlns:p14="http://schemas.microsoft.com/office/powerpoint/2010/main" val="379042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163B-A385-FF4A-822B-5432ACA37375}"/>
              </a:ext>
            </a:extLst>
          </p:cNvPr>
          <p:cNvSpPr>
            <a:spLocks noGrp="1"/>
          </p:cNvSpPr>
          <p:nvPr>
            <p:ph type="title"/>
          </p:nvPr>
        </p:nvSpPr>
        <p:spPr/>
        <p:txBody>
          <a:bodyPr>
            <a:normAutofit fontScale="90000"/>
          </a:bodyPr>
          <a:lstStyle/>
          <a:p>
            <a:r>
              <a:rPr lang="en-US" i="1" dirty="0"/>
              <a:t>U.S. v. </a:t>
            </a:r>
            <a:r>
              <a:rPr lang="en-US" i="1" dirty="0" err="1"/>
              <a:t>Oloyede</a:t>
            </a:r>
            <a:br>
              <a:rPr lang="en-US" dirty="0"/>
            </a:br>
            <a:r>
              <a:rPr lang="en-US" dirty="0"/>
              <a:t>933 F. 3d 302 (2019)</a:t>
            </a:r>
          </a:p>
        </p:txBody>
      </p:sp>
      <p:sp>
        <p:nvSpPr>
          <p:cNvPr id="3" name="Content Placeholder 2">
            <a:extLst>
              <a:ext uri="{FF2B5EF4-FFF2-40B4-BE49-F238E27FC236}">
                <a16:creationId xmlns:a16="http://schemas.microsoft.com/office/drawing/2014/main" id="{C1B05149-15DC-4948-BA95-A1BAD6BF87EC}"/>
              </a:ext>
            </a:extLst>
          </p:cNvPr>
          <p:cNvSpPr>
            <a:spLocks noGrp="1"/>
          </p:cNvSpPr>
          <p:nvPr>
            <p:ph idx="1"/>
          </p:nvPr>
        </p:nvSpPr>
        <p:spPr>
          <a:xfrm>
            <a:off x="1295400" y="2556932"/>
            <a:ext cx="10148887" cy="3686706"/>
          </a:xfrm>
        </p:spPr>
        <p:txBody>
          <a:bodyPr>
            <a:normAutofit/>
          </a:bodyPr>
          <a:lstStyle/>
          <a:p>
            <a:r>
              <a:rPr lang="en-US" sz="2600" dirty="0"/>
              <a:t>Executing a search warrant and an arrest warrant at the defendant’s house, an FBI agent handed the defendant a locked cell phone &amp; asked her, “Could you please unlock your iPhone?” without </a:t>
            </a:r>
            <a:r>
              <a:rPr lang="en-US" sz="2600" i="1" dirty="0"/>
              <a:t>Miranda</a:t>
            </a:r>
            <a:r>
              <a:rPr lang="en-US" sz="2600" dirty="0"/>
              <a:t> warning.</a:t>
            </a:r>
          </a:p>
          <a:p>
            <a:r>
              <a:rPr lang="en-US" sz="2600" dirty="0"/>
              <a:t>Defendant unlocked the phone, but agent did not see the passcode. </a:t>
            </a:r>
          </a:p>
          <a:p>
            <a:r>
              <a:rPr lang="en-US" sz="2600" dirty="0"/>
              <a:t>Court: Defendant’s act was not a testimonial communication to the agent.</a:t>
            </a:r>
          </a:p>
          <a:p>
            <a:r>
              <a:rPr lang="en-US" sz="2600" dirty="0"/>
              <a:t>Court: self-incrimination clause “is not implicated by the admission into evidence of the physical fruit of a voluntary statement.”</a:t>
            </a:r>
          </a:p>
          <a:p>
            <a:endParaRPr lang="en-US" sz="2600" dirty="0"/>
          </a:p>
        </p:txBody>
      </p:sp>
    </p:spTree>
    <p:extLst>
      <p:ext uri="{BB962C8B-B14F-4D97-AF65-F5344CB8AC3E}">
        <p14:creationId xmlns:p14="http://schemas.microsoft.com/office/powerpoint/2010/main" val="400316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7436-5EE0-2647-98E5-4E2C78E731CD}"/>
              </a:ext>
            </a:extLst>
          </p:cNvPr>
          <p:cNvSpPr>
            <a:spLocks noGrp="1"/>
          </p:cNvSpPr>
          <p:nvPr>
            <p:ph type="title"/>
          </p:nvPr>
        </p:nvSpPr>
        <p:spPr/>
        <p:txBody>
          <a:bodyPr>
            <a:normAutofit fontScale="90000"/>
          </a:bodyPr>
          <a:lstStyle/>
          <a:p>
            <a:r>
              <a:rPr lang="en-US" dirty="0"/>
              <a:t>Also: </a:t>
            </a:r>
            <a:br>
              <a:rPr lang="en-US" dirty="0"/>
            </a:br>
            <a:r>
              <a:rPr lang="en-US" dirty="0"/>
              <a:t>Defendant Guilty of Indecent Liberties</a:t>
            </a:r>
          </a:p>
        </p:txBody>
      </p:sp>
      <p:sp>
        <p:nvSpPr>
          <p:cNvPr id="3" name="Content Placeholder 2">
            <a:extLst>
              <a:ext uri="{FF2B5EF4-FFF2-40B4-BE49-F238E27FC236}">
                <a16:creationId xmlns:a16="http://schemas.microsoft.com/office/drawing/2014/main" id="{5E9DE54B-8466-C34E-AC99-397B1E9E8ED1}"/>
              </a:ext>
            </a:extLst>
          </p:cNvPr>
          <p:cNvSpPr>
            <a:spLocks noGrp="1"/>
          </p:cNvSpPr>
          <p:nvPr>
            <p:ph idx="1"/>
          </p:nvPr>
        </p:nvSpPr>
        <p:spPr/>
        <p:txBody>
          <a:bodyPr>
            <a:normAutofit/>
          </a:bodyPr>
          <a:lstStyle/>
          <a:p>
            <a:r>
              <a:rPr lang="en-US" sz="3200" dirty="0"/>
              <a:t>§ 18.2-370 (Indecent Liberties with a Child) does not require that the offense occur in public, unlike § 18.2-387 (Indecent Exposure)</a:t>
            </a:r>
          </a:p>
          <a:p>
            <a:r>
              <a:rPr lang="en-US" sz="3200" dirty="0"/>
              <a:t>If there is a “reasonable probability” that a child may see a defendant’s penis, the child’s “actual perception of such a display” is immaterial. </a:t>
            </a:r>
          </a:p>
        </p:txBody>
      </p:sp>
    </p:spTree>
    <p:extLst>
      <p:ext uri="{BB962C8B-B14F-4D97-AF65-F5344CB8AC3E}">
        <p14:creationId xmlns:p14="http://schemas.microsoft.com/office/powerpoint/2010/main" val="109598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C3A9-A1D9-CB47-ADF6-F6CA5D868791}"/>
              </a:ext>
            </a:extLst>
          </p:cNvPr>
          <p:cNvSpPr>
            <a:spLocks noGrp="1"/>
          </p:cNvSpPr>
          <p:nvPr>
            <p:ph type="title"/>
          </p:nvPr>
        </p:nvSpPr>
        <p:spPr/>
        <p:txBody>
          <a:bodyPr>
            <a:normAutofit fontScale="90000"/>
          </a:bodyPr>
          <a:lstStyle/>
          <a:p>
            <a:r>
              <a:rPr lang="en-US" dirty="0"/>
              <a:t>Limits: Indecent Exposure</a:t>
            </a:r>
            <a:br>
              <a:rPr lang="en-US" dirty="0"/>
            </a:br>
            <a:r>
              <a:rPr lang="en-US" i="1" dirty="0" err="1"/>
              <a:t>Steggall</a:t>
            </a:r>
            <a:r>
              <a:rPr lang="en-US" i="1" dirty="0"/>
              <a:t> v. Commonwealth</a:t>
            </a:r>
            <a:endParaRPr lang="en-US" dirty="0"/>
          </a:p>
        </p:txBody>
      </p:sp>
      <p:sp>
        <p:nvSpPr>
          <p:cNvPr id="3" name="Content Placeholder 2">
            <a:extLst>
              <a:ext uri="{FF2B5EF4-FFF2-40B4-BE49-F238E27FC236}">
                <a16:creationId xmlns:a16="http://schemas.microsoft.com/office/drawing/2014/main" id="{A1928B39-F8DF-964C-A1F0-0A7D36DEA45E}"/>
              </a:ext>
            </a:extLst>
          </p:cNvPr>
          <p:cNvSpPr>
            <a:spLocks noGrp="1"/>
          </p:cNvSpPr>
          <p:nvPr>
            <p:ph idx="1"/>
          </p:nvPr>
        </p:nvSpPr>
        <p:spPr/>
        <p:txBody>
          <a:bodyPr>
            <a:normAutofit fontScale="92500" lnSpcReduction="10000"/>
          </a:bodyPr>
          <a:lstStyle/>
          <a:p>
            <a:r>
              <a:rPr lang="en-US" sz="3200" dirty="0"/>
              <a:t>Court of Appeals, November 5, 2019 (Unpublished)</a:t>
            </a:r>
          </a:p>
          <a:p>
            <a:r>
              <a:rPr lang="en-US" sz="3200" dirty="0"/>
              <a:t>Defendant pulled down his pants and exposed himself to a mother and child at a shoe store. </a:t>
            </a:r>
          </a:p>
          <a:p>
            <a:r>
              <a:rPr lang="en-US" sz="3200" dirty="0"/>
              <a:t>Defendant did so while looking at the child’s mother. </a:t>
            </a:r>
          </a:p>
          <a:p>
            <a:r>
              <a:rPr lang="en-US" sz="3200" dirty="0"/>
              <a:t>Defendant did not say anything, did not gesture, did not have an erection, and maintained a blank expression </a:t>
            </a:r>
          </a:p>
        </p:txBody>
      </p:sp>
    </p:spTree>
    <p:extLst>
      <p:ext uri="{BB962C8B-B14F-4D97-AF65-F5344CB8AC3E}">
        <p14:creationId xmlns:p14="http://schemas.microsoft.com/office/powerpoint/2010/main" val="3933557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8BF5-01AC-374C-A2E8-4BA40A910C97}"/>
              </a:ext>
            </a:extLst>
          </p:cNvPr>
          <p:cNvSpPr>
            <a:spLocks noGrp="1"/>
          </p:cNvSpPr>
          <p:nvPr>
            <p:ph type="title"/>
          </p:nvPr>
        </p:nvSpPr>
        <p:spPr/>
        <p:txBody>
          <a:bodyPr>
            <a:normAutofit fontScale="90000"/>
          </a:bodyPr>
          <a:lstStyle/>
          <a:p>
            <a:r>
              <a:rPr lang="en-US" dirty="0"/>
              <a:t>Court: </a:t>
            </a:r>
            <a:br>
              <a:rPr lang="en-US" dirty="0"/>
            </a:br>
            <a:r>
              <a:rPr lang="en-US" dirty="0"/>
              <a:t>Conviction Reversed</a:t>
            </a:r>
          </a:p>
        </p:txBody>
      </p:sp>
      <p:sp>
        <p:nvSpPr>
          <p:cNvPr id="3" name="Content Placeholder 2">
            <a:extLst>
              <a:ext uri="{FF2B5EF4-FFF2-40B4-BE49-F238E27FC236}">
                <a16:creationId xmlns:a16="http://schemas.microsoft.com/office/drawing/2014/main" id="{A5B67ABA-6B4B-C048-B706-62151CA1BBD4}"/>
              </a:ext>
            </a:extLst>
          </p:cNvPr>
          <p:cNvSpPr>
            <a:spLocks noGrp="1"/>
          </p:cNvSpPr>
          <p:nvPr>
            <p:ph idx="1"/>
          </p:nvPr>
        </p:nvSpPr>
        <p:spPr>
          <a:xfrm>
            <a:off x="1182414" y="2556931"/>
            <a:ext cx="9995337" cy="3796572"/>
          </a:xfrm>
        </p:spPr>
        <p:txBody>
          <a:bodyPr>
            <a:noAutofit/>
          </a:bodyPr>
          <a:lstStyle/>
          <a:p>
            <a:r>
              <a:rPr lang="en-US" sz="2600" dirty="0"/>
              <a:t>“it is clear that something more is required than simple exposure in a public place, which is all that transpired here.” </a:t>
            </a:r>
          </a:p>
          <a:p>
            <a:r>
              <a:rPr lang="en-US" sz="2600" dirty="0"/>
              <a:t>Potential Evidence of lascivious intent could be: </a:t>
            </a:r>
          </a:p>
          <a:p>
            <a:pPr marL="457200" indent="-457200">
              <a:buFont typeface="+mj-lt"/>
              <a:buAutoNum type="arabicParenR"/>
            </a:pPr>
            <a:r>
              <a:rPr lang="en-US" sz="2600" dirty="0"/>
              <a:t>that the defendant was sexually aroused; </a:t>
            </a:r>
          </a:p>
          <a:p>
            <a:pPr marL="457200" indent="-457200">
              <a:buFont typeface="+mj-lt"/>
              <a:buAutoNum type="arabicParenR"/>
            </a:pPr>
            <a:r>
              <a:rPr lang="en-US" sz="2600" dirty="0"/>
              <a:t>that the defendant made gestures toward himself or to the child; </a:t>
            </a:r>
          </a:p>
          <a:p>
            <a:pPr marL="457200" indent="-457200">
              <a:buFont typeface="+mj-lt"/>
              <a:buAutoNum type="arabicParenR"/>
            </a:pPr>
            <a:r>
              <a:rPr lang="en-US" sz="2600" dirty="0"/>
              <a:t>that the defendant made improper remarks to the child; or </a:t>
            </a:r>
          </a:p>
          <a:p>
            <a:pPr marL="457200" indent="-457200">
              <a:buFont typeface="+mj-lt"/>
              <a:buAutoNum type="arabicParenR"/>
            </a:pPr>
            <a:r>
              <a:rPr lang="en-US" sz="2600" dirty="0"/>
              <a:t>that the defendant asked the child to do something wrong.” </a:t>
            </a:r>
          </a:p>
        </p:txBody>
      </p:sp>
    </p:spTree>
    <p:extLst>
      <p:ext uri="{BB962C8B-B14F-4D97-AF65-F5344CB8AC3E}">
        <p14:creationId xmlns:p14="http://schemas.microsoft.com/office/powerpoint/2010/main" val="3002102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C62B-F4D4-DE44-9448-31BE0CEAAB3E}"/>
              </a:ext>
            </a:extLst>
          </p:cNvPr>
          <p:cNvSpPr>
            <a:spLocks noGrp="1"/>
          </p:cNvSpPr>
          <p:nvPr>
            <p:ph type="title"/>
          </p:nvPr>
        </p:nvSpPr>
        <p:spPr/>
        <p:txBody>
          <a:bodyPr>
            <a:normAutofit fontScale="90000"/>
          </a:bodyPr>
          <a:lstStyle/>
          <a:p>
            <a:r>
              <a:rPr lang="en-US" dirty="0"/>
              <a:t>Unauthorized Use of a Motor Vehicle: </a:t>
            </a:r>
            <a:br>
              <a:rPr lang="en-US" dirty="0"/>
            </a:br>
            <a:r>
              <a:rPr lang="en-US" sz="4000" i="1" dirty="0" err="1"/>
              <a:t>Otley</a:t>
            </a:r>
            <a:r>
              <a:rPr lang="en-US" sz="4000" i="1" dirty="0"/>
              <a:t> v. Commonwealth</a:t>
            </a:r>
            <a:r>
              <a:rPr lang="en-US" sz="4000" dirty="0"/>
              <a:t>: April 7, 2020 (Ct. App., Pub.)</a:t>
            </a:r>
          </a:p>
        </p:txBody>
      </p:sp>
      <p:sp>
        <p:nvSpPr>
          <p:cNvPr id="3" name="Content Placeholder 2">
            <a:extLst>
              <a:ext uri="{FF2B5EF4-FFF2-40B4-BE49-F238E27FC236}">
                <a16:creationId xmlns:a16="http://schemas.microsoft.com/office/drawing/2014/main" id="{02818E43-2D06-1848-89AE-396FCB93C0BA}"/>
              </a:ext>
            </a:extLst>
          </p:cNvPr>
          <p:cNvSpPr>
            <a:spLocks noGrp="1"/>
          </p:cNvSpPr>
          <p:nvPr>
            <p:ph idx="1"/>
          </p:nvPr>
        </p:nvSpPr>
        <p:spPr>
          <a:xfrm>
            <a:off x="829559" y="2617076"/>
            <a:ext cx="10671142" cy="3604614"/>
          </a:xfrm>
        </p:spPr>
        <p:txBody>
          <a:bodyPr>
            <a:noAutofit/>
          </a:bodyPr>
          <a:lstStyle/>
          <a:p>
            <a:r>
              <a:rPr lang="en-US" sz="2500" dirty="0"/>
              <a:t>Victim gave his vehicle to defendant to repair the brakes. </a:t>
            </a:r>
          </a:p>
          <a:p>
            <a:r>
              <a:rPr lang="en-US" sz="2500" dirty="0"/>
              <a:t>Defendant used the victim’s vehicle to tow defendant’s personal vehicle dozens of miles away, out of state, and in the process severely damaged victim’s vehicle. </a:t>
            </a:r>
          </a:p>
          <a:p>
            <a:r>
              <a:rPr lang="en-US" sz="2500" dirty="0"/>
              <a:t>Court: Conviction affirmed. “Regardless of whether he did tow it or was simply on the way, permission to use a vehicle for one purpose is not implied consent to take the vehicle to an unknown destination for a purpose not beneficial to the owner and unrelated to the purpose for which possession of the vehicle was given.” </a:t>
            </a:r>
          </a:p>
        </p:txBody>
      </p:sp>
    </p:spTree>
    <p:extLst>
      <p:ext uri="{BB962C8B-B14F-4D97-AF65-F5344CB8AC3E}">
        <p14:creationId xmlns:p14="http://schemas.microsoft.com/office/powerpoint/2010/main" val="47208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a:t>PART THREE: </a:t>
            </a:r>
            <a:br>
              <a:rPr lang="en-US" sz="5600" dirty="0"/>
            </a:br>
            <a:r>
              <a:rPr lang="en-US" sz="5600" dirty="0"/>
              <a:t>Evidence</a:t>
            </a:r>
          </a:p>
        </p:txBody>
      </p:sp>
      <p:sp>
        <p:nvSpPr>
          <p:cNvPr id="3" name="Text Placeholder 2"/>
          <p:cNvSpPr>
            <a:spLocks noGrp="1"/>
          </p:cNvSpPr>
          <p:nvPr>
            <p:ph type="body" idx="1"/>
          </p:nvPr>
        </p:nvSpPr>
        <p:spPr/>
        <p:txBody>
          <a:bodyPr>
            <a:normAutofit/>
          </a:bodyPr>
          <a:lstStyle/>
          <a:p>
            <a:r>
              <a:rPr lang="en-US" sz="3800" dirty="0"/>
              <a:t>Rulings on Admissibility</a:t>
            </a:r>
          </a:p>
        </p:txBody>
      </p:sp>
      <p:pic>
        <p:nvPicPr>
          <p:cNvPr id="4" name="Picture 3">
            <a:extLst>
              <a:ext uri="{FF2B5EF4-FFF2-40B4-BE49-F238E27FC236}">
                <a16:creationId xmlns:a16="http://schemas.microsoft.com/office/drawing/2014/main" id="{CB5EC579-30CD-8045-B84D-37D4AD12C316}"/>
              </a:ext>
            </a:extLst>
          </p:cNvPr>
          <p:cNvPicPr>
            <a:picLocks noChangeAspect="1"/>
          </p:cNvPicPr>
          <p:nvPr/>
        </p:nvPicPr>
        <p:blipFill>
          <a:blip r:embed="rId2"/>
          <a:stretch>
            <a:fillRect/>
          </a:stretch>
        </p:blipFill>
        <p:spPr>
          <a:xfrm>
            <a:off x="1611982" y="4382409"/>
            <a:ext cx="9183867" cy="1827589"/>
          </a:xfrm>
          <a:prstGeom prst="rect">
            <a:avLst/>
          </a:prstGeom>
        </p:spPr>
      </p:pic>
    </p:spTree>
    <p:extLst>
      <p:ext uri="{BB962C8B-B14F-4D97-AF65-F5344CB8AC3E}">
        <p14:creationId xmlns:p14="http://schemas.microsoft.com/office/powerpoint/2010/main" val="1114160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FAA3-8733-0945-BD10-B5B2B9EFB711}"/>
              </a:ext>
            </a:extLst>
          </p:cNvPr>
          <p:cNvSpPr>
            <a:spLocks noGrp="1"/>
          </p:cNvSpPr>
          <p:nvPr>
            <p:ph type="title"/>
          </p:nvPr>
        </p:nvSpPr>
        <p:spPr/>
        <p:txBody>
          <a:bodyPr>
            <a:normAutofit fontScale="90000"/>
          </a:bodyPr>
          <a:lstStyle/>
          <a:p>
            <a:r>
              <a:rPr lang="en-US" dirty="0"/>
              <a:t>Drug Field Tests:</a:t>
            </a:r>
            <a:br>
              <a:rPr lang="en-US" dirty="0"/>
            </a:br>
            <a:r>
              <a:rPr lang="en-US" i="1" dirty="0"/>
              <a:t>Williams v. Commonwealth</a:t>
            </a:r>
            <a:r>
              <a:rPr lang="en-US" dirty="0"/>
              <a:t> </a:t>
            </a:r>
          </a:p>
        </p:txBody>
      </p:sp>
      <p:sp>
        <p:nvSpPr>
          <p:cNvPr id="3" name="Content Placeholder 2">
            <a:extLst>
              <a:ext uri="{FF2B5EF4-FFF2-40B4-BE49-F238E27FC236}">
                <a16:creationId xmlns:a16="http://schemas.microsoft.com/office/drawing/2014/main" id="{A6286409-0D2A-9C4D-87B8-6D4670AB67CB}"/>
              </a:ext>
            </a:extLst>
          </p:cNvPr>
          <p:cNvSpPr>
            <a:spLocks noGrp="1"/>
          </p:cNvSpPr>
          <p:nvPr>
            <p:ph idx="1"/>
          </p:nvPr>
        </p:nvSpPr>
        <p:spPr>
          <a:xfrm>
            <a:off x="864296" y="2633599"/>
            <a:ext cx="10672175" cy="3876805"/>
          </a:xfrm>
        </p:spPr>
        <p:txBody>
          <a:bodyPr>
            <a:noAutofit/>
          </a:bodyPr>
          <a:lstStyle/>
          <a:p>
            <a:r>
              <a:rPr lang="en-US" sz="2700" dirty="0"/>
              <a:t>71 Va. App. 462, 837 S.E.2d 91 (2020)</a:t>
            </a:r>
          </a:p>
          <a:p>
            <a:r>
              <a:rPr lang="en-US" sz="2700" dirty="0"/>
              <a:t>DFS regulations have approved the “NARK II” “05 - </a:t>
            </a:r>
            <a:r>
              <a:rPr lang="en-US" sz="2700" dirty="0" err="1"/>
              <a:t>Duquenois</a:t>
            </a:r>
            <a:r>
              <a:rPr lang="en-US" sz="2700" dirty="0"/>
              <a:t> - Levine Reagent” test under § 19.2-188.1</a:t>
            </a:r>
            <a:endParaRPr lang="en-US" sz="2700" dirty="0">
              <a:solidFill>
                <a:schemeClr val="tx1"/>
              </a:solidFill>
            </a:endParaRPr>
          </a:p>
          <a:p>
            <a:r>
              <a:rPr lang="en-US" sz="2700" dirty="0">
                <a:solidFill>
                  <a:schemeClr val="tx1"/>
                </a:solidFill>
              </a:rPr>
              <a:t>At trial for Possession of Marijuana, officer testified that he used the “NARK II #2005 </a:t>
            </a:r>
            <a:r>
              <a:rPr lang="en-US" sz="2700" dirty="0" err="1">
                <a:solidFill>
                  <a:schemeClr val="tx1"/>
                </a:solidFill>
              </a:rPr>
              <a:t>Duquenois</a:t>
            </a:r>
            <a:r>
              <a:rPr lang="en-US" sz="2700" dirty="0">
                <a:solidFill>
                  <a:schemeClr val="tx1"/>
                </a:solidFill>
              </a:rPr>
              <a:t>-Levine Reagent” field test, which his Department routinely used.</a:t>
            </a:r>
          </a:p>
          <a:p>
            <a:r>
              <a:rPr lang="en-US" sz="2700" dirty="0">
                <a:solidFill>
                  <a:schemeClr val="tx1"/>
                </a:solidFill>
              </a:rPr>
              <a:t>Officer explained that he received training on the test “during basic school.”</a:t>
            </a:r>
          </a:p>
          <a:p>
            <a:endParaRPr lang="en-US" sz="2700" dirty="0"/>
          </a:p>
        </p:txBody>
      </p:sp>
    </p:spTree>
    <p:extLst>
      <p:ext uri="{BB962C8B-B14F-4D97-AF65-F5344CB8AC3E}">
        <p14:creationId xmlns:p14="http://schemas.microsoft.com/office/powerpoint/2010/main" val="2277877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19C5-1954-B348-82E7-EE12EB8A0FA7}"/>
              </a:ext>
            </a:extLst>
          </p:cNvPr>
          <p:cNvSpPr>
            <a:spLocks noGrp="1"/>
          </p:cNvSpPr>
          <p:nvPr>
            <p:ph type="title"/>
          </p:nvPr>
        </p:nvSpPr>
        <p:spPr/>
        <p:txBody>
          <a:bodyPr/>
          <a:lstStyle/>
          <a:p>
            <a:r>
              <a:rPr lang="en-US" dirty="0"/>
              <a:t>Court: Conviction Reversed</a:t>
            </a:r>
          </a:p>
        </p:txBody>
      </p:sp>
      <p:sp>
        <p:nvSpPr>
          <p:cNvPr id="3" name="Content Placeholder 2">
            <a:extLst>
              <a:ext uri="{FF2B5EF4-FFF2-40B4-BE49-F238E27FC236}">
                <a16:creationId xmlns:a16="http://schemas.microsoft.com/office/drawing/2014/main" id="{CE923578-BC04-FA40-AFBE-2FBED2B4F992}"/>
              </a:ext>
            </a:extLst>
          </p:cNvPr>
          <p:cNvSpPr>
            <a:spLocks noGrp="1"/>
          </p:cNvSpPr>
          <p:nvPr>
            <p:ph idx="1"/>
          </p:nvPr>
        </p:nvSpPr>
        <p:spPr>
          <a:xfrm>
            <a:off x="925398" y="2434383"/>
            <a:ext cx="10565876" cy="3834442"/>
          </a:xfrm>
        </p:spPr>
        <p:txBody>
          <a:bodyPr>
            <a:noAutofit/>
          </a:bodyPr>
          <a:lstStyle/>
          <a:p>
            <a:r>
              <a:rPr lang="en-US" sz="2500" dirty="0">
                <a:solidFill>
                  <a:schemeClr val="tx1"/>
                </a:solidFill>
              </a:rPr>
              <a:t>Court: </a:t>
            </a:r>
            <a:r>
              <a:rPr lang="en-US" sz="2500" dirty="0"/>
              <a:t>Record contained no evidence pertaining to the reliability or accuracy of the specific field test, nor did it demonstrate that the test used was the the test approved by the DFS required by § 19.2-188.1.</a:t>
            </a:r>
          </a:p>
          <a:p>
            <a:r>
              <a:rPr lang="en-US" sz="2500" dirty="0">
                <a:solidFill>
                  <a:schemeClr val="tx1"/>
                </a:solidFill>
              </a:rPr>
              <a:t>Court explained that it was not persuaded that the “NARK II #2005 </a:t>
            </a:r>
            <a:r>
              <a:rPr lang="en-US" sz="2500" dirty="0" err="1">
                <a:solidFill>
                  <a:schemeClr val="tx1"/>
                </a:solidFill>
              </a:rPr>
              <a:t>Duquenois</a:t>
            </a:r>
            <a:r>
              <a:rPr lang="en-US" sz="2500" dirty="0">
                <a:solidFill>
                  <a:schemeClr val="tx1"/>
                </a:solidFill>
              </a:rPr>
              <a:t>-Levine Reagent” field test used by the officer was, as a matter of law, the same as the “NARK II” “05 - </a:t>
            </a:r>
            <a:r>
              <a:rPr lang="en-US" sz="2500" dirty="0" err="1">
                <a:solidFill>
                  <a:schemeClr val="tx1"/>
                </a:solidFill>
              </a:rPr>
              <a:t>Duquenois</a:t>
            </a:r>
            <a:r>
              <a:rPr lang="en-US" sz="2500" dirty="0">
                <a:solidFill>
                  <a:schemeClr val="tx1"/>
                </a:solidFill>
              </a:rPr>
              <a:t> - Levine Reagent” test approved by the DFS. </a:t>
            </a:r>
          </a:p>
          <a:p>
            <a:r>
              <a:rPr lang="en-US" sz="2500" dirty="0">
                <a:solidFill>
                  <a:schemeClr val="tx1"/>
                </a:solidFill>
              </a:rPr>
              <a:t>“to concluded that they reference the same test requires technical knowledge.”</a:t>
            </a:r>
          </a:p>
          <a:p>
            <a:r>
              <a:rPr lang="en-US" sz="2500" dirty="0"/>
              <a:t>Full kit list is on page 2057: </a:t>
            </a:r>
            <a:r>
              <a:rPr lang="en-US" u="sng" dirty="0">
                <a:hlinkClick r:id="rId2"/>
              </a:rPr>
              <a:t>http://register.dls.virginia.gov/vol32/iss13/v32i13.pdf</a:t>
            </a:r>
            <a:r>
              <a:rPr lang="en-US" sz="2800" dirty="0"/>
              <a:t> </a:t>
            </a:r>
            <a:endParaRPr lang="en-US" sz="2500" dirty="0"/>
          </a:p>
        </p:txBody>
      </p:sp>
    </p:spTree>
    <p:extLst>
      <p:ext uri="{BB962C8B-B14F-4D97-AF65-F5344CB8AC3E}">
        <p14:creationId xmlns:p14="http://schemas.microsoft.com/office/powerpoint/2010/main" val="2165483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a:t>PART FOUR: </a:t>
            </a:r>
            <a:br>
              <a:rPr lang="en-US" sz="5600" dirty="0"/>
            </a:br>
            <a:r>
              <a:rPr lang="en-US" sz="5600" dirty="0"/>
              <a:t>Police Use of Force</a:t>
            </a:r>
          </a:p>
        </p:txBody>
      </p:sp>
      <p:sp>
        <p:nvSpPr>
          <p:cNvPr id="3" name="Text Placeholder 2"/>
          <p:cNvSpPr>
            <a:spLocks noGrp="1"/>
          </p:cNvSpPr>
          <p:nvPr>
            <p:ph type="body" idx="1"/>
          </p:nvPr>
        </p:nvSpPr>
        <p:spPr/>
        <p:txBody>
          <a:bodyPr>
            <a:normAutofit/>
          </a:bodyPr>
          <a:lstStyle/>
          <a:p>
            <a:r>
              <a:rPr lang="en-US" sz="3800" dirty="0"/>
              <a:t>Rulings on Liability</a:t>
            </a:r>
          </a:p>
        </p:txBody>
      </p:sp>
      <p:pic>
        <p:nvPicPr>
          <p:cNvPr id="4" name="Picture 3">
            <a:extLst>
              <a:ext uri="{FF2B5EF4-FFF2-40B4-BE49-F238E27FC236}">
                <a16:creationId xmlns:a16="http://schemas.microsoft.com/office/drawing/2014/main" id="{CB5EC579-30CD-8045-B84D-37D4AD12C316}"/>
              </a:ext>
            </a:extLst>
          </p:cNvPr>
          <p:cNvPicPr>
            <a:picLocks noChangeAspect="1"/>
          </p:cNvPicPr>
          <p:nvPr/>
        </p:nvPicPr>
        <p:blipFill>
          <a:blip r:embed="rId2"/>
          <a:stretch>
            <a:fillRect/>
          </a:stretch>
        </p:blipFill>
        <p:spPr>
          <a:xfrm>
            <a:off x="1611982" y="4382409"/>
            <a:ext cx="9183867" cy="1827589"/>
          </a:xfrm>
          <a:prstGeom prst="rect">
            <a:avLst/>
          </a:prstGeom>
        </p:spPr>
      </p:pic>
    </p:spTree>
    <p:extLst>
      <p:ext uri="{BB962C8B-B14F-4D97-AF65-F5344CB8AC3E}">
        <p14:creationId xmlns:p14="http://schemas.microsoft.com/office/powerpoint/2010/main" val="3505187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2353AB-12AB-864E-918A-77C7F909F2D6}"/>
              </a:ext>
            </a:extLst>
          </p:cNvPr>
          <p:cNvSpPr>
            <a:spLocks noGrp="1"/>
          </p:cNvSpPr>
          <p:nvPr>
            <p:ph type="title"/>
          </p:nvPr>
        </p:nvSpPr>
        <p:spPr/>
        <p:txBody>
          <a:bodyPr>
            <a:normAutofit fontScale="90000"/>
          </a:bodyPr>
          <a:lstStyle/>
          <a:p>
            <a:r>
              <a:rPr lang="en-US" dirty="0"/>
              <a:t>Deadly Force in Private Home:</a:t>
            </a:r>
            <a:br>
              <a:rPr lang="en-US" dirty="0"/>
            </a:br>
            <a:r>
              <a:rPr lang="en-US" i="1" dirty="0" err="1"/>
              <a:t>Betton</a:t>
            </a:r>
            <a:r>
              <a:rPr lang="en-US" i="1" dirty="0"/>
              <a:t> v. </a:t>
            </a:r>
            <a:r>
              <a:rPr lang="en-US" i="1" dirty="0" err="1"/>
              <a:t>Belue</a:t>
            </a:r>
            <a:r>
              <a:rPr lang="en-US" i="1" dirty="0"/>
              <a:t>, </a:t>
            </a:r>
            <a:r>
              <a:rPr lang="en-US" dirty="0"/>
              <a:t>942 F.3d 184 (2019)</a:t>
            </a:r>
          </a:p>
        </p:txBody>
      </p:sp>
      <p:sp>
        <p:nvSpPr>
          <p:cNvPr id="7" name="Content Placeholder 6">
            <a:extLst>
              <a:ext uri="{FF2B5EF4-FFF2-40B4-BE49-F238E27FC236}">
                <a16:creationId xmlns:a16="http://schemas.microsoft.com/office/drawing/2014/main" id="{FAF96AA1-9FA0-4C4C-B468-1593C134D3B0}"/>
              </a:ext>
            </a:extLst>
          </p:cNvPr>
          <p:cNvSpPr>
            <a:spLocks noGrp="1"/>
          </p:cNvSpPr>
          <p:nvPr>
            <p:ph idx="1"/>
          </p:nvPr>
        </p:nvSpPr>
        <p:spPr/>
        <p:txBody>
          <a:bodyPr/>
          <a:lstStyle/>
          <a:p>
            <a:r>
              <a:rPr lang="en-US" dirty="0"/>
              <a:t>Court: Shooting an individual is an unconstitutional use of excessive force when the officer, serving a search warrant:</a:t>
            </a:r>
          </a:p>
          <a:p>
            <a:pPr marL="457200" indent="-457200">
              <a:buFont typeface="+mj-lt"/>
              <a:buAutoNum type="arabicParenR"/>
            </a:pPr>
            <a:r>
              <a:rPr lang="en-US" dirty="0"/>
              <a:t>Came onto a suspect’s property; </a:t>
            </a:r>
          </a:p>
          <a:p>
            <a:pPr marL="457200" indent="-457200">
              <a:buFont typeface="+mj-lt"/>
              <a:buAutoNum type="arabicParenR"/>
            </a:pPr>
            <a:r>
              <a:rPr lang="en-US" dirty="0"/>
              <a:t>Forcibly entered the suspect’s home while failing to identify himself as a member of law enforcement; </a:t>
            </a:r>
          </a:p>
          <a:p>
            <a:pPr marL="457200" indent="-457200">
              <a:buFont typeface="+mj-lt"/>
              <a:buAutoNum type="arabicParenR"/>
            </a:pPr>
            <a:r>
              <a:rPr lang="en-US" dirty="0"/>
              <a:t>Observed an individual holding a firearm at his side inside the home; and </a:t>
            </a:r>
          </a:p>
          <a:p>
            <a:pPr marL="457200" indent="-457200">
              <a:buFont typeface="+mj-lt"/>
              <a:buAutoNum type="arabicParenR"/>
            </a:pPr>
            <a:r>
              <a:rPr lang="en-US" dirty="0"/>
              <a:t>Failed to give any verbal commands to that individual. </a:t>
            </a:r>
          </a:p>
        </p:txBody>
      </p:sp>
    </p:spTree>
    <p:extLst>
      <p:ext uri="{BB962C8B-B14F-4D97-AF65-F5344CB8AC3E}">
        <p14:creationId xmlns:p14="http://schemas.microsoft.com/office/powerpoint/2010/main" val="2420736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AF3D-80CC-1840-96C5-AAD66E09D24C}"/>
              </a:ext>
            </a:extLst>
          </p:cNvPr>
          <p:cNvSpPr>
            <a:spLocks noGrp="1"/>
          </p:cNvSpPr>
          <p:nvPr>
            <p:ph type="title"/>
          </p:nvPr>
        </p:nvSpPr>
        <p:spPr/>
        <p:txBody>
          <a:bodyPr>
            <a:normAutofit fontScale="90000"/>
          </a:bodyPr>
          <a:lstStyle/>
          <a:p>
            <a:r>
              <a:rPr lang="en-US" dirty="0"/>
              <a:t>Court Does Not Foreclose </a:t>
            </a:r>
            <a:br>
              <a:rPr lang="en-US" dirty="0"/>
            </a:br>
            <a:r>
              <a:rPr lang="en-US" dirty="0"/>
              <a:t>Use of Deadly Force</a:t>
            </a:r>
          </a:p>
        </p:txBody>
      </p:sp>
      <p:sp>
        <p:nvSpPr>
          <p:cNvPr id="3" name="Content Placeholder 2">
            <a:extLst>
              <a:ext uri="{FF2B5EF4-FFF2-40B4-BE49-F238E27FC236}">
                <a16:creationId xmlns:a16="http://schemas.microsoft.com/office/drawing/2014/main" id="{DC5B0F97-E6FB-7E42-8ACD-BB8D64427CB4}"/>
              </a:ext>
            </a:extLst>
          </p:cNvPr>
          <p:cNvSpPr>
            <a:spLocks noGrp="1"/>
          </p:cNvSpPr>
          <p:nvPr>
            <p:ph idx="1"/>
          </p:nvPr>
        </p:nvSpPr>
        <p:spPr>
          <a:xfrm>
            <a:off x="1072055" y="2556932"/>
            <a:ext cx="10263352" cy="3318936"/>
          </a:xfrm>
        </p:spPr>
        <p:txBody>
          <a:bodyPr>
            <a:noAutofit/>
          </a:bodyPr>
          <a:lstStyle/>
          <a:p>
            <a:r>
              <a:rPr lang="en-US" sz="2600" dirty="0"/>
              <a:t>Court agreed that, if the officers had identified themselves as members of law enforcement, the officers reasonably may have believed that the plaintiff’s presence while holding a firearm posed a deadly threat to the officers. </a:t>
            </a:r>
          </a:p>
          <a:p>
            <a:r>
              <a:rPr lang="en-US" sz="2600" dirty="0"/>
              <a:t>Court also agreed that, had the plaintiff disobeyed a command given by the officers, such as to drop his weapon or to “come out” with his hands raised, the officers would have reasonably feared for their safety upon observing the plaintiff holding a gun at his side.</a:t>
            </a:r>
          </a:p>
          <a:p>
            <a:endParaRPr lang="en-US" sz="2600" dirty="0"/>
          </a:p>
        </p:txBody>
      </p:sp>
    </p:spTree>
    <p:extLst>
      <p:ext uri="{BB962C8B-B14F-4D97-AF65-F5344CB8AC3E}">
        <p14:creationId xmlns:p14="http://schemas.microsoft.com/office/powerpoint/2010/main" val="186254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9FF3-B1C8-F142-ACA1-75061AA2226A}"/>
              </a:ext>
            </a:extLst>
          </p:cNvPr>
          <p:cNvSpPr>
            <a:spLocks noGrp="1"/>
          </p:cNvSpPr>
          <p:nvPr>
            <p:ph type="title"/>
          </p:nvPr>
        </p:nvSpPr>
        <p:spPr/>
        <p:txBody>
          <a:bodyPr>
            <a:normAutofit fontScale="90000"/>
          </a:bodyPr>
          <a:lstStyle/>
          <a:p>
            <a:r>
              <a:rPr lang="en-US" i="1" dirty="0"/>
              <a:t>Adkins v. Commonwealth</a:t>
            </a:r>
            <a:r>
              <a:rPr lang="en-US" dirty="0"/>
              <a:t>: March 28, 2019 </a:t>
            </a:r>
            <a:br>
              <a:rPr lang="en-US" dirty="0"/>
            </a:br>
            <a:r>
              <a:rPr lang="en-US" dirty="0"/>
              <a:t>(Va. </a:t>
            </a:r>
            <a:r>
              <a:rPr lang="en-US" dirty="0" err="1"/>
              <a:t>S.Ct</a:t>
            </a:r>
            <a:r>
              <a:rPr lang="en-US" dirty="0"/>
              <a:t>. Unpublished)</a:t>
            </a:r>
          </a:p>
        </p:txBody>
      </p:sp>
      <p:sp>
        <p:nvSpPr>
          <p:cNvPr id="3" name="Content Placeholder 2">
            <a:extLst>
              <a:ext uri="{FF2B5EF4-FFF2-40B4-BE49-F238E27FC236}">
                <a16:creationId xmlns:a16="http://schemas.microsoft.com/office/drawing/2014/main" id="{28F64226-E2D3-2049-808F-4F8BBDA7FE26}"/>
              </a:ext>
            </a:extLst>
          </p:cNvPr>
          <p:cNvSpPr>
            <a:spLocks noGrp="1"/>
          </p:cNvSpPr>
          <p:nvPr>
            <p:ph idx="1"/>
          </p:nvPr>
        </p:nvSpPr>
        <p:spPr>
          <a:xfrm>
            <a:off x="889348" y="2556931"/>
            <a:ext cx="10499088" cy="3705323"/>
          </a:xfrm>
        </p:spPr>
        <p:txBody>
          <a:bodyPr>
            <a:noAutofit/>
          </a:bodyPr>
          <a:lstStyle/>
          <a:p>
            <a:r>
              <a:rPr lang="en-US" sz="2600" dirty="0"/>
              <a:t>After learning of his </a:t>
            </a:r>
            <a:r>
              <a:rPr lang="en-US" sz="2600" i="1" dirty="0"/>
              <a:t>Miranda</a:t>
            </a:r>
            <a:r>
              <a:rPr lang="en-US" sz="2600" dirty="0"/>
              <a:t> rights, defendant stated: "I don't have no more to say to you.”</a:t>
            </a:r>
          </a:p>
          <a:p>
            <a:r>
              <a:rPr lang="en-US" sz="2600" dirty="0"/>
              <a:t>Court: statement, "I don't have no more to say to you," essentially meant: "I am invoking my right to remain silent" because the context did not reasonably support any other interpretation.</a:t>
            </a:r>
          </a:p>
          <a:p>
            <a:r>
              <a:rPr lang="en-US" sz="2600" dirty="0"/>
              <a:t>Once the defendant invoked his right to remain silent, the Commonwealth was prohibited from interrogating him unless the defendant voluntarily reinitiated the interrogation or a significant period of time passed.</a:t>
            </a:r>
          </a:p>
        </p:txBody>
      </p:sp>
    </p:spTree>
    <p:extLst>
      <p:ext uri="{BB962C8B-B14F-4D97-AF65-F5344CB8AC3E}">
        <p14:creationId xmlns:p14="http://schemas.microsoft.com/office/powerpoint/2010/main" val="413707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F2F8-7B21-1648-B8EE-73A027B9B8F2}"/>
              </a:ext>
            </a:extLst>
          </p:cNvPr>
          <p:cNvSpPr>
            <a:spLocks noGrp="1"/>
          </p:cNvSpPr>
          <p:nvPr>
            <p:ph type="title"/>
          </p:nvPr>
        </p:nvSpPr>
        <p:spPr/>
        <p:txBody>
          <a:bodyPr>
            <a:normAutofit fontScale="90000"/>
          </a:bodyPr>
          <a:lstStyle/>
          <a:p>
            <a:r>
              <a:rPr lang="en-US" dirty="0"/>
              <a:t>Deadly Force Against Wounded Suspect:</a:t>
            </a:r>
            <a:br>
              <a:rPr lang="en-US" dirty="0"/>
            </a:br>
            <a:r>
              <a:rPr lang="en-US" i="1" dirty="0"/>
              <a:t>Harris v. Pittman</a:t>
            </a:r>
            <a:r>
              <a:rPr lang="en-US" dirty="0"/>
              <a:t>: 927 F. 3d 266 (2019)</a:t>
            </a:r>
          </a:p>
        </p:txBody>
      </p:sp>
      <p:sp>
        <p:nvSpPr>
          <p:cNvPr id="3" name="Content Placeholder 2">
            <a:extLst>
              <a:ext uri="{FF2B5EF4-FFF2-40B4-BE49-F238E27FC236}">
                <a16:creationId xmlns:a16="http://schemas.microsoft.com/office/drawing/2014/main" id="{BDF028DA-B110-0944-9DAD-0C053DF772C5}"/>
              </a:ext>
            </a:extLst>
          </p:cNvPr>
          <p:cNvSpPr>
            <a:spLocks noGrp="1"/>
          </p:cNvSpPr>
          <p:nvPr>
            <p:ph idx="1"/>
          </p:nvPr>
        </p:nvSpPr>
        <p:spPr>
          <a:xfrm>
            <a:off x="851338" y="2446095"/>
            <a:ext cx="10783614" cy="3891165"/>
          </a:xfrm>
        </p:spPr>
        <p:txBody>
          <a:bodyPr>
            <a:noAutofit/>
          </a:bodyPr>
          <a:lstStyle/>
          <a:p>
            <a:r>
              <a:rPr lang="en-US" sz="2800" dirty="0"/>
              <a:t>Court: Even a police officer who has just survived an encounter that necessitated the use of deadly force to extricate himself may not continue to use deadly force once he has reason to know that his would-be assailant is lying on the ground wounded and unarmed. </a:t>
            </a:r>
          </a:p>
          <a:p>
            <a:r>
              <a:rPr lang="en-US" sz="2800" dirty="0"/>
              <a:t>Court: Even if the officer’s shots were all part of a single series, with the initial shots concededly justified, it did not establish that the final shots were justified. </a:t>
            </a:r>
          </a:p>
          <a:p>
            <a:r>
              <a:rPr lang="en-US" sz="2800" dirty="0"/>
              <a:t>Court found it “possible to parse the sequence of events as they occur.”</a:t>
            </a:r>
          </a:p>
        </p:txBody>
      </p:sp>
    </p:spTree>
    <p:extLst>
      <p:ext uri="{BB962C8B-B14F-4D97-AF65-F5344CB8AC3E}">
        <p14:creationId xmlns:p14="http://schemas.microsoft.com/office/powerpoint/2010/main" val="2108857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1352654" y="1289114"/>
            <a:ext cx="9745946" cy="4645143"/>
          </a:xfrm>
        </p:spPr>
        <p:txBody>
          <a:bodyPr>
            <a:normAutofit/>
          </a:bodyPr>
          <a:lstStyle/>
          <a:p>
            <a:pPr marL="0" indent="0">
              <a:buNone/>
            </a:pPr>
            <a:r>
              <a:rPr lang="en-US" sz="3400" b="1" u="sng" dirty="0"/>
              <a:t>Elliott Casey</a:t>
            </a:r>
            <a:endParaRPr lang="en-US" sz="3400" dirty="0"/>
          </a:p>
          <a:p>
            <a:pPr marL="0" indent="0">
              <a:buNone/>
            </a:pPr>
            <a:r>
              <a:rPr lang="en-US" sz="3400" dirty="0"/>
              <a:t>Commonwealth’s Attorneys’ Services Council</a:t>
            </a:r>
          </a:p>
          <a:p>
            <a:pPr marL="0" indent="0">
              <a:buNone/>
            </a:pPr>
            <a:r>
              <a:rPr lang="en-US" sz="3400" dirty="0"/>
              <a:t>Staff Attorney</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hlinkClick r:id="rId2">
                  <a:extLst>
                    <a:ext uri="{A12FA001-AC4F-418D-AE19-62706E023703}">
                      <ahyp:hlinkClr xmlns:ahyp="http://schemas.microsoft.com/office/drawing/2018/hyperlinkcolor" val="tx"/>
                    </a:ext>
                  </a:extLst>
                </a:hlinkClick>
              </a:rPr>
              <a:t>ejcasey@wm.edu</a:t>
            </a:r>
            <a:endParaRPr lang="en-US" sz="3400" dirty="0">
              <a:solidFill>
                <a:srgbClr val="0070C0"/>
              </a:solidFill>
            </a:endParaRPr>
          </a:p>
          <a:p>
            <a:pPr marL="0" indent="0">
              <a:buNone/>
            </a:pPr>
            <a:endParaRPr lang="en-US" sz="3400" dirty="0"/>
          </a:p>
        </p:txBody>
      </p:sp>
      <p:pic>
        <p:nvPicPr>
          <p:cNvPr id="3" name="Picture 2">
            <a:extLst>
              <a:ext uri="{FF2B5EF4-FFF2-40B4-BE49-F238E27FC236}">
                <a16:creationId xmlns:a16="http://schemas.microsoft.com/office/drawing/2014/main" id="{2FCD6391-BE22-5E4C-9359-6E7AEFBDFC81}"/>
              </a:ext>
            </a:extLst>
          </p:cNvPr>
          <p:cNvPicPr>
            <a:picLocks noChangeAspect="1"/>
          </p:cNvPicPr>
          <p:nvPr/>
        </p:nvPicPr>
        <p:blipFill>
          <a:blip r:embed="rId3"/>
          <a:stretch>
            <a:fillRect/>
          </a:stretch>
        </p:blipFill>
        <p:spPr>
          <a:xfrm>
            <a:off x="7888689" y="2724346"/>
            <a:ext cx="3209911" cy="3209911"/>
          </a:xfrm>
          <a:prstGeom prst="rect">
            <a:avLst/>
          </a:prstGeom>
        </p:spPr>
      </p:pic>
    </p:spTree>
    <p:extLst>
      <p:ext uri="{BB962C8B-B14F-4D97-AF65-F5344CB8AC3E}">
        <p14:creationId xmlns:p14="http://schemas.microsoft.com/office/powerpoint/2010/main" val="208974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7216-8949-804A-98BF-421B8678F504}"/>
              </a:ext>
            </a:extLst>
          </p:cNvPr>
          <p:cNvSpPr>
            <a:spLocks noGrp="1"/>
          </p:cNvSpPr>
          <p:nvPr>
            <p:ph type="title"/>
          </p:nvPr>
        </p:nvSpPr>
        <p:spPr/>
        <p:txBody>
          <a:bodyPr/>
          <a:lstStyle/>
          <a:p>
            <a:r>
              <a:rPr lang="en-US" dirty="0"/>
              <a:t>Note on </a:t>
            </a:r>
            <a:r>
              <a:rPr lang="en-US" i="1" dirty="0"/>
              <a:t>Adkins</a:t>
            </a:r>
            <a:r>
              <a:rPr lang="en-US" dirty="0"/>
              <a:t>: Context Matters </a:t>
            </a:r>
          </a:p>
        </p:txBody>
      </p:sp>
      <p:sp>
        <p:nvSpPr>
          <p:cNvPr id="3" name="Content Placeholder 2">
            <a:extLst>
              <a:ext uri="{FF2B5EF4-FFF2-40B4-BE49-F238E27FC236}">
                <a16:creationId xmlns:a16="http://schemas.microsoft.com/office/drawing/2014/main" id="{9D355CC7-9171-9F46-9BEE-1DE374434989}"/>
              </a:ext>
            </a:extLst>
          </p:cNvPr>
          <p:cNvSpPr>
            <a:spLocks noGrp="1"/>
          </p:cNvSpPr>
          <p:nvPr>
            <p:ph idx="1"/>
          </p:nvPr>
        </p:nvSpPr>
        <p:spPr>
          <a:xfrm>
            <a:off x="1295401" y="2556931"/>
            <a:ext cx="10186446" cy="3645905"/>
          </a:xfrm>
        </p:spPr>
        <p:txBody>
          <a:bodyPr>
            <a:noAutofit/>
          </a:bodyPr>
          <a:lstStyle/>
          <a:p>
            <a:pPr>
              <a:spcBef>
                <a:spcPts val="0"/>
              </a:spcBef>
              <a:spcAft>
                <a:spcPts val="0"/>
              </a:spcAft>
              <a:buClrTx/>
              <a:buSzTx/>
              <a:defRPr/>
            </a:pPr>
            <a:r>
              <a:rPr lang="en-US" sz="2600" dirty="0"/>
              <a:t>In </a:t>
            </a:r>
            <a:r>
              <a:rPr lang="en-US" sz="2600" i="1" dirty="0">
                <a:solidFill>
                  <a:schemeClr val="tx1"/>
                </a:solidFill>
              </a:rPr>
              <a:t>Green </a:t>
            </a:r>
            <a:r>
              <a:rPr lang="en-US" sz="2600" dirty="0">
                <a:solidFill>
                  <a:schemeClr val="tx1"/>
                </a:solidFill>
              </a:rPr>
              <a:t>v. </a:t>
            </a:r>
            <a:r>
              <a:rPr lang="en-US" sz="2600" i="1" dirty="0">
                <a:solidFill>
                  <a:schemeClr val="tx1"/>
                </a:solidFill>
              </a:rPr>
              <a:t>Commonwealth, </a:t>
            </a:r>
            <a:r>
              <a:rPr lang="en-US" sz="2600" dirty="0">
                <a:solidFill>
                  <a:schemeClr val="tx1"/>
                </a:solidFill>
              </a:rPr>
              <a:t>27 Va. App. 646 (1998) – during custodial interview, defendant said he "didn't have anything more to say” – Court said that was NOT an invocation. </a:t>
            </a:r>
          </a:p>
          <a:p>
            <a:pPr>
              <a:spcBef>
                <a:spcPts val="0"/>
              </a:spcBef>
              <a:spcAft>
                <a:spcPts val="0"/>
              </a:spcAft>
              <a:buClrTx/>
              <a:buSzTx/>
              <a:defRPr/>
            </a:pPr>
            <a:r>
              <a:rPr lang="en-US" sz="2600" dirty="0">
                <a:solidFill>
                  <a:schemeClr val="tx1"/>
                </a:solidFill>
              </a:rPr>
              <a:t>Under those circumstances, this same statement meant: "I've told you everything I know about this subject, and there's no more for me to say about it." </a:t>
            </a:r>
          </a:p>
          <a:p>
            <a:pPr>
              <a:spcBef>
                <a:spcPts val="0"/>
              </a:spcBef>
              <a:spcAft>
                <a:spcPts val="0"/>
              </a:spcAft>
              <a:buClrTx/>
              <a:buSzTx/>
              <a:defRPr/>
            </a:pPr>
            <a:r>
              <a:rPr lang="en-US" sz="2600" dirty="0">
                <a:solidFill>
                  <a:schemeClr val="tx1"/>
                </a:solidFill>
              </a:rPr>
              <a:t>Court: In such a situation, the suspect would not be invoking his right to remain silent, but instead would merely be implying that saying more would just be an exercise in repeating himself.</a:t>
            </a:r>
          </a:p>
        </p:txBody>
      </p:sp>
    </p:spTree>
    <p:extLst>
      <p:ext uri="{BB962C8B-B14F-4D97-AF65-F5344CB8AC3E}">
        <p14:creationId xmlns:p14="http://schemas.microsoft.com/office/powerpoint/2010/main" val="282053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86D2-FCF9-4241-A2C4-5CE63AF9C8EC}"/>
              </a:ext>
            </a:extLst>
          </p:cNvPr>
          <p:cNvSpPr>
            <a:spLocks noGrp="1"/>
          </p:cNvSpPr>
          <p:nvPr>
            <p:ph type="title"/>
          </p:nvPr>
        </p:nvSpPr>
        <p:spPr/>
        <p:txBody>
          <a:bodyPr>
            <a:normAutofit fontScale="90000"/>
          </a:bodyPr>
          <a:lstStyle/>
          <a:p>
            <a:r>
              <a:rPr lang="en-US" i="1" dirty="0"/>
              <a:t>Jones v. Commonwealth</a:t>
            </a:r>
            <a:r>
              <a:rPr lang="en-US" dirty="0"/>
              <a:t>: January 14, 2020</a:t>
            </a:r>
            <a:br>
              <a:rPr lang="en-US" dirty="0"/>
            </a:br>
            <a:r>
              <a:rPr lang="en-US" dirty="0"/>
              <a:t>(Va. Ct. App. Unpublished)</a:t>
            </a:r>
          </a:p>
        </p:txBody>
      </p:sp>
      <p:sp>
        <p:nvSpPr>
          <p:cNvPr id="3" name="Content Placeholder 2">
            <a:extLst>
              <a:ext uri="{FF2B5EF4-FFF2-40B4-BE49-F238E27FC236}">
                <a16:creationId xmlns:a16="http://schemas.microsoft.com/office/drawing/2014/main" id="{A21EADE0-9C56-FE47-BB9C-CC95232BCD42}"/>
              </a:ext>
            </a:extLst>
          </p:cNvPr>
          <p:cNvSpPr>
            <a:spLocks noGrp="1"/>
          </p:cNvSpPr>
          <p:nvPr>
            <p:ph idx="1"/>
          </p:nvPr>
        </p:nvSpPr>
        <p:spPr>
          <a:xfrm>
            <a:off x="987991" y="2556932"/>
            <a:ext cx="10343028" cy="3683612"/>
          </a:xfrm>
        </p:spPr>
        <p:txBody>
          <a:bodyPr>
            <a:noAutofit/>
          </a:bodyPr>
          <a:lstStyle/>
          <a:p>
            <a:r>
              <a:rPr lang="en-US" sz="2600" dirty="0"/>
              <a:t>Defendant asked officers, “Hey, can you call my wife to tell her to call my lawyer for me?”</a:t>
            </a:r>
          </a:p>
          <a:p>
            <a:r>
              <a:rPr lang="en-US" sz="2600" dirty="0"/>
              <a:t>Court: defendant’s statement did not indicate a clear invocation of his right to counsel because a reasonable officer would not know with clarity that the defendant wanted to have an attorney present for his interrogation.</a:t>
            </a:r>
          </a:p>
          <a:p>
            <a:r>
              <a:rPr lang="en-US" sz="2600" dirty="0"/>
              <a:t>It could have indicated that he wanted to notify a lawyer that he faced future legal issues, or it could have indicated that he wanted a lawyer to assist him at some future stage in the legal proceedings. (Again, context matters.)</a:t>
            </a:r>
          </a:p>
          <a:p>
            <a:endParaRPr lang="en-US" sz="2600" dirty="0"/>
          </a:p>
        </p:txBody>
      </p:sp>
    </p:spTree>
    <p:extLst>
      <p:ext uri="{BB962C8B-B14F-4D97-AF65-F5344CB8AC3E}">
        <p14:creationId xmlns:p14="http://schemas.microsoft.com/office/powerpoint/2010/main" val="380854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2E02-3A1B-954D-A1C0-D7E2295D89E1}"/>
              </a:ext>
            </a:extLst>
          </p:cNvPr>
          <p:cNvSpPr>
            <a:spLocks noGrp="1"/>
          </p:cNvSpPr>
          <p:nvPr>
            <p:ph type="title"/>
          </p:nvPr>
        </p:nvSpPr>
        <p:spPr/>
        <p:txBody>
          <a:bodyPr>
            <a:normAutofit fontScale="90000"/>
          </a:bodyPr>
          <a:lstStyle/>
          <a:p>
            <a:r>
              <a:rPr lang="en-US" i="1" dirty="0"/>
              <a:t>Commonwealth v. </a:t>
            </a:r>
            <a:r>
              <a:rPr lang="en-US" i="1" dirty="0" err="1"/>
              <a:t>Delcid</a:t>
            </a:r>
            <a:r>
              <a:rPr lang="en-US" dirty="0"/>
              <a:t>, April 28, 2020</a:t>
            </a:r>
            <a:br>
              <a:rPr lang="en-US" dirty="0"/>
            </a:br>
            <a:r>
              <a:rPr lang="en-US" dirty="0"/>
              <a:t>(Unpublished)</a:t>
            </a:r>
            <a:endParaRPr lang="en-US" i="1" dirty="0"/>
          </a:p>
        </p:txBody>
      </p:sp>
      <p:sp>
        <p:nvSpPr>
          <p:cNvPr id="3" name="Content Placeholder 2">
            <a:extLst>
              <a:ext uri="{FF2B5EF4-FFF2-40B4-BE49-F238E27FC236}">
                <a16:creationId xmlns:a16="http://schemas.microsoft.com/office/drawing/2014/main" id="{DD9642FA-551C-2D47-A5CA-3F7D8E139C6E}"/>
              </a:ext>
            </a:extLst>
          </p:cNvPr>
          <p:cNvSpPr>
            <a:spLocks noGrp="1"/>
          </p:cNvSpPr>
          <p:nvPr>
            <p:ph idx="1"/>
          </p:nvPr>
        </p:nvSpPr>
        <p:spPr/>
        <p:txBody>
          <a:bodyPr>
            <a:noAutofit/>
          </a:bodyPr>
          <a:lstStyle/>
          <a:p>
            <a:r>
              <a:rPr lang="en-US" sz="2800" dirty="0"/>
              <a:t>Officer told defendant, while reading </a:t>
            </a:r>
            <a:r>
              <a:rPr lang="en-US" sz="2800" i="1" dirty="0"/>
              <a:t>Miranda</a:t>
            </a:r>
            <a:r>
              <a:rPr lang="en-US" sz="2800" dirty="0"/>
              <a:t> form, that the right to counsel was “more for court.”</a:t>
            </a:r>
          </a:p>
          <a:p>
            <a:r>
              <a:rPr lang="en-US" sz="2800" dirty="0"/>
              <a:t>Court: Officer misinformed the defendant about his rights, by stating that appointed counsel is “for court” and not for questioning.</a:t>
            </a:r>
          </a:p>
          <a:p>
            <a:r>
              <a:rPr lang="en-US" sz="2800" dirty="0"/>
              <a:t>Court: the waiver was invalid, and that his statements to the officer had to be suppressed. </a:t>
            </a:r>
          </a:p>
          <a:p>
            <a:endParaRPr lang="en-US" sz="2800" dirty="0"/>
          </a:p>
        </p:txBody>
      </p:sp>
    </p:spTree>
    <p:extLst>
      <p:ext uri="{BB962C8B-B14F-4D97-AF65-F5344CB8AC3E}">
        <p14:creationId xmlns:p14="http://schemas.microsoft.com/office/powerpoint/2010/main" val="4290243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6102</TotalTime>
  <Words>5976</Words>
  <Application>Microsoft Macintosh PowerPoint</Application>
  <PresentationFormat>Widescreen</PresentationFormat>
  <Paragraphs>274</Paragraphs>
  <Slides>61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Garamond</vt:lpstr>
      <vt:lpstr>Organic</vt:lpstr>
      <vt:lpstr>Selected Appellate Decisions for Law Enforcement Officers June 1, 2019– June 1, 2020</vt:lpstr>
      <vt:lpstr>Please refer to  2020 Appellate Update  Master List   for a complete listing of new cases  of interest to law enforcement officers.</vt:lpstr>
      <vt:lpstr> PART ONE: Criminal Procedure</vt:lpstr>
      <vt:lpstr>Fifth Amendment</vt:lpstr>
      <vt:lpstr>U.S. v. Oloyede 933 F. 3d 302 (2019)</vt:lpstr>
      <vt:lpstr>Adkins v. Commonwealth: March 28, 2019  (Va. S.Ct. Unpublished)</vt:lpstr>
      <vt:lpstr>Note on Adkins: Context Matters </vt:lpstr>
      <vt:lpstr>Jones v. Commonwealth: January 14, 2020 (Va. Ct. App. Unpublished)</vt:lpstr>
      <vt:lpstr>Commonwealth v. Delcid, April 28, 2020 (Unpublished)</vt:lpstr>
      <vt:lpstr>Fourth Amendment</vt:lpstr>
      <vt:lpstr>Kansas v. Glover: U.S. Supreme Court April 6, 2020</vt:lpstr>
      <vt:lpstr>Hupp v. Cook, 931 F. 3d 307 (2019)</vt:lpstr>
      <vt:lpstr>Inventory Search &amp; Community Caretaker Knight v. Commonwealth: April 7, 2020 (Pub.)</vt:lpstr>
      <vt:lpstr>Court: Search Improper,  Conviction Reversed.</vt:lpstr>
      <vt:lpstr>Carrying a Firearm: Williams v. Commonwealth</vt:lpstr>
      <vt:lpstr>Court: Lawful to Seize Firearm</vt:lpstr>
      <vt:lpstr>Also: Proper to Read &amp; Check  Firearm Serial Number </vt:lpstr>
      <vt:lpstr>Different Facts, Different result:  Commonwealth v. Johnson: April 28, 2020 (unp.)</vt:lpstr>
      <vt:lpstr>Court:  Search Unlawful</vt:lpstr>
      <vt:lpstr>Commonwealth v. Stanley: November 13, 2019 Va. Ct. App. Unpublished</vt:lpstr>
      <vt:lpstr>Consent v. Detention: Porter v. Commonwealth: July 30, 2019 (Unp.)</vt:lpstr>
      <vt:lpstr>PART TWO: Crimes and Offenses</vt:lpstr>
      <vt:lpstr>Animal Cruelty: Blankenship v. Commonwealth: March 10, 2020, Court of Appeals (Pub.)</vt:lpstr>
      <vt:lpstr>Assault on Law Enforcement: Blankenship continued</vt:lpstr>
      <vt:lpstr>Court: Evidence Proved Assault</vt:lpstr>
      <vt:lpstr>Malicious Wounding: Ellis v. Commonwealth</vt:lpstr>
      <vt:lpstr>Burglary: Guest Guilty of Burglary Pooler v. Commonwealth</vt:lpstr>
      <vt:lpstr>Child Abuse: Astudillo v. Commonwealth,  April 21, 2020</vt:lpstr>
      <vt:lpstr>Credit Card Theft Venue: Bryant v Commonwealth</vt:lpstr>
      <vt:lpstr>Destruction of Property: Spratley v. Commonwealth, 836 S.E.2d 385 (2019)</vt:lpstr>
      <vt:lpstr>DUI: Mitchell v. Wisconsin, 588 U.S. ___ , 139 S. Ct. 2525 (2019) </vt:lpstr>
      <vt:lpstr>Embezzlement &amp; Extortion: Ware v. Commonwealth, October 1, 2019 (Unp)</vt:lpstr>
      <vt:lpstr>Extortion Dismissed as Well</vt:lpstr>
      <vt:lpstr>Computer Fraud: Brewer v. Commonwealth: March 10, 2020 (Pub.)</vt:lpstr>
      <vt:lpstr>Concealed Handguns –  Secured in Container in Personal Private M/V</vt:lpstr>
      <vt:lpstr>Use of Firearm: Proving “Firearm” Trace v. Commonwealth: October 2, 2019 (Unp.)</vt:lpstr>
      <vt:lpstr>Hit &amp; Run: Stopping Required</vt:lpstr>
      <vt:lpstr>Homicide:  Watson-Scott v. C/w, 835 S.E.2d 902 (2019)</vt:lpstr>
      <vt:lpstr>Identity Theft: Taylor v. Commonwealth, 837 S.E.2d 674 (2020) </vt:lpstr>
      <vt:lpstr>Interdiction: Manning v. Caldwell, 930 F. 3d 264 (2019)</vt:lpstr>
      <vt:lpstr>Manning Court’s Reasoning</vt:lpstr>
      <vt:lpstr>PowerPoint Presentation</vt:lpstr>
      <vt:lpstr>Obstruction</vt:lpstr>
      <vt:lpstr>Venue for Witness Threat Tanner v. Commonwealth: May 5, 2020</vt:lpstr>
      <vt:lpstr>Limits: Maldonado v. Commonwealth  70 Va. App. 554, 829 S.E.2d 570 (2019)</vt:lpstr>
      <vt:lpstr>Court:  Obstruction Conviction Reversed</vt:lpstr>
      <vt:lpstr>False Report: Gibson v. Commonwealth July 23, 2019 (Unpub.)</vt:lpstr>
      <vt:lpstr>False ID to Law Enforcement Kronemer v. Commonwealth: Nov. 26, 2019 (Unpub.)</vt:lpstr>
      <vt:lpstr>Child Pornography: Ele v. Commonwealth,  70 Va. App. 543, 829 S.E.2d 564 (2019)</vt:lpstr>
      <vt:lpstr>Also:  Defendant Guilty of Indecent Liberties</vt:lpstr>
      <vt:lpstr>Limits: Indecent Exposure Steggall v. Commonwealth</vt:lpstr>
      <vt:lpstr>Court:  Conviction Reversed</vt:lpstr>
      <vt:lpstr>Unauthorized Use of a Motor Vehicle:  Otley v. Commonwealth: April 7, 2020 (Ct. App., Pub.)</vt:lpstr>
      <vt:lpstr>PART THREE:  Evidence</vt:lpstr>
      <vt:lpstr>Drug Field Tests: Williams v. Commonwealth </vt:lpstr>
      <vt:lpstr>Court: Conviction Reversed</vt:lpstr>
      <vt:lpstr>PART FOUR:  Police Use of Force</vt:lpstr>
      <vt:lpstr>Deadly Force in Private Home: Betton v. Belue, 942 F.3d 184 (2019)</vt:lpstr>
      <vt:lpstr>Court Does Not Foreclose  Use of Deadly Force</vt:lpstr>
      <vt:lpstr>Deadly Force Against Wounded Suspect: Harris v. Pittman: 927 F. 3d 266 (2019)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cp:lastModifiedBy>
  <cp:revision>360</cp:revision>
  <cp:lastPrinted>2019-03-28T16:35:12Z</cp:lastPrinted>
  <dcterms:created xsi:type="dcterms:W3CDTF">2017-03-04T18:48:02Z</dcterms:created>
  <dcterms:modified xsi:type="dcterms:W3CDTF">2020-06-01T19:26:34Z</dcterms:modified>
</cp:coreProperties>
</file>