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handoutMasterIdLst>
    <p:handoutMasterId r:id="rId96"/>
  </p:handoutMasterIdLst>
  <p:sldIdLst>
    <p:sldId id="1578" r:id="rId2"/>
    <p:sldId id="1797" r:id="rId3"/>
    <p:sldId id="259" r:id="rId4"/>
    <p:sldId id="1776" r:id="rId5"/>
    <p:sldId id="1777" r:id="rId6"/>
    <p:sldId id="573" r:id="rId7"/>
    <p:sldId id="1711" r:id="rId8"/>
    <p:sldId id="1801" r:id="rId9"/>
    <p:sldId id="1802" r:id="rId10"/>
    <p:sldId id="1703" r:id="rId11"/>
    <p:sldId id="1705" r:id="rId12"/>
    <p:sldId id="1720" r:id="rId13"/>
    <p:sldId id="1607" r:id="rId14"/>
    <p:sldId id="1715" r:id="rId15"/>
    <p:sldId id="1716" r:id="rId16"/>
    <p:sldId id="1718" r:id="rId17"/>
    <p:sldId id="1719" r:id="rId18"/>
    <p:sldId id="1617" r:id="rId19"/>
    <p:sldId id="1706" r:id="rId20"/>
    <p:sldId id="1707" r:id="rId21"/>
    <p:sldId id="1603" r:id="rId22"/>
    <p:sldId id="1780" r:id="rId23"/>
    <p:sldId id="1701" r:id="rId24"/>
    <p:sldId id="1729" r:id="rId25"/>
    <p:sldId id="1702" r:id="rId26"/>
    <p:sldId id="1714" r:id="rId27"/>
    <p:sldId id="1626" r:id="rId28"/>
    <p:sldId id="1712" r:id="rId29"/>
    <p:sldId id="1622" r:id="rId30"/>
    <p:sldId id="1623" r:id="rId31"/>
    <p:sldId id="1713" r:id="rId32"/>
    <p:sldId id="1629" r:id="rId33"/>
    <p:sldId id="1722" r:id="rId34"/>
    <p:sldId id="1618" r:id="rId35"/>
    <p:sldId id="1615" r:id="rId36"/>
    <p:sldId id="1799" r:id="rId37"/>
    <p:sldId id="1800" r:id="rId38"/>
    <p:sldId id="1723" r:id="rId39"/>
    <p:sldId id="1724" r:id="rId40"/>
    <p:sldId id="1725" r:id="rId41"/>
    <p:sldId id="1726" r:id="rId42"/>
    <p:sldId id="1727" r:id="rId43"/>
    <p:sldId id="1728" r:id="rId44"/>
    <p:sldId id="1793" r:id="rId45"/>
    <p:sldId id="1787" r:id="rId46"/>
    <p:sldId id="1788" r:id="rId47"/>
    <p:sldId id="1789" r:id="rId48"/>
    <p:sldId id="1790" r:id="rId49"/>
    <p:sldId id="1791" r:id="rId50"/>
    <p:sldId id="1792" r:id="rId51"/>
    <p:sldId id="1812" r:id="rId52"/>
    <p:sldId id="1814" r:id="rId53"/>
    <p:sldId id="1815" r:id="rId54"/>
    <p:sldId id="1816" r:id="rId55"/>
    <p:sldId id="1817" r:id="rId56"/>
    <p:sldId id="1818" r:id="rId57"/>
    <p:sldId id="1708" r:id="rId58"/>
    <p:sldId id="1823" r:id="rId59"/>
    <p:sldId id="1826" r:id="rId60"/>
    <p:sldId id="1830" r:id="rId61"/>
    <p:sldId id="1827" r:id="rId62"/>
    <p:sldId id="1828" r:id="rId63"/>
    <p:sldId id="1829" r:id="rId64"/>
    <p:sldId id="1710" r:id="rId65"/>
    <p:sldId id="1441" r:id="rId66"/>
    <p:sldId id="1442" r:id="rId67"/>
    <p:sldId id="1717" r:id="rId68"/>
    <p:sldId id="1443" r:id="rId69"/>
    <p:sldId id="1808" r:id="rId70"/>
    <p:sldId id="1809" r:id="rId71"/>
    <p:sldId id="1810" r:id="rId72"/>
    <p:sldId id="1811" r:id="rId73"/>
    <p:sldId id="1819" r:id="rId74"/>
    <p:sldId id="1820" r:id="rId75"/>
    <p:sldId id="1821" r:id="rId76"/>
    <p:sldId id="1813" r:id="rId77"/>
    <p:sldId id="1739" r:id="rId78"/>
    <p:sldId id="1831" r:id="rId79"/>
    <p:sldId id="1545" r:id="rId80"/>
    <p:sldId id="1745" r:id="rId81"/>
    <p:sldId id="1803" r:id="rId82"/>
    <p:sldId id="1804" r:id="rId83"/>
    <p:sldId id="1746" r:id="rId84"/>
    <p:sldId id="1748" r:id="rId85"/>
    <p:sldId id="1646" r:id="rId86"/>
    <p:sldId id="1805" r:id="rId87"/>
    <p:sldId id="1806" r:id="rId88"/>
    <p:sldId id="1807" r:id="rId89"/>
    <p:sldId id="1749" r:id="rId90"/>
    <p:sldId id="1750" r:id="rId91"/>
    <p:sldId id="1822" r:id="rId92"/>
    <p:sldId id="513" r:id="rId93"/>
    <p:sldId id="1583" r:id="rId9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8"/>
    <p:restoredTop sz="79366"/>
  </p:normalViewPr>
  <p:slideViewPr>
    <p:cSldViewPr snapToGrid="0" snapToObjects="1">
      <p:cViewPr varScale="1">
        <p:scale>
          <a:sx n="96" d="100"/>
          <a:sy n="96" d="100"/>
        </p:scale>
        <p:origin x="1136" y="176"/>
      </p:cViewPr>
      <p:guideLst>
        <p:guide orient="horz" pos="2160"/>
        <p:guide pos="3840"/>
      </p:guideLst>
    </p:cSldViewPr>
  </p:slideViewPr>
  <p:notesTextViewPr>
    <p:cViewPr>
      <p:scale>
        <a:sx n="1" d="1"/>
        <a:sy n="1" d="1"/>
      </p:scale>
      <p:origin x="0" y="0"/>
    </p:cViewPr>
  </p:notesTextViewPr>
  <p:sorterViewPr>
    <p:cViewPr>
      <p:scale>
        <a:sx n="66" d="100"/>
        <a:sy n="66" d="100"/>
      </p:scale>
      <p:origin x="0" y="8344"/>
    </p:cViewPr>
  </p:sorterViewPr>
  <p:notesViewPr>
    <p:cSldViewPr snapToGrid="0" snapToObjects="1">
      <p:cViewPr varScale="1">
        <p:scale>
          <a:sx n="92" d="100"/>
          <a:sy n="92" d="100"/>
        </p:scale>
        <p:origin x="3736" y="1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550AAA-383F-9146-9AFD-3982A7B354E4}" type="datetimeFigureOut">
              <a:rPr lang="en-US" smtClean="0"/>
              <a:t>6/4/24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7B263F-0313-5248-9040-D88FF9305612}" type="slidenum">
              <a:rPr lang="en-US" smtClean="0"/>
              <a:t>‹#›</a:t>
            </a:fld>
            <a:endParaRPr lang="en-US"/>
          </a:p>
        </p:txBody>
      </p:sp>
    </p:spTree>
    <p:extLst>
      <p:ext uri="{BB962C8B-B14F-4D97-AF65-F5344CB8AC3E}">
        <p14:creationId xmlns:p14="http://schemas.microsoft.com/office/powerpoint/2010/main" val="12404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D18BBF-F148-3340-88D3-32488222CAE1}" type="datetimeFigureOut">
              <a:rPr lang="en-US" smtClean="0"/>
              <a:t>6/4/24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A65536E-680E-9947-8BD9-C310D075C644}" type="slidenum">
              <a:rPr lang="en-US" smtClean="0"/>
              <a:t>‹#›</a:t>
            </a:fld>
            <a:endParaRPr lang="en-US"/>
          </a:p>
        </p:txBody>
      </p:sp>
    </p:spTree>
    <p:extLst>
      <p:ext uri="{BB962C8B-B14F-4D97-AF65-F5344CB8AC3E}">
        <p14:creationId xmlns:p14="http://schemas.microsoft.com/office/powerpoint/2010/main" val="377969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14375"/>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1</a:t>
            </a:fld>
            <a:endParaRPr lang="en-US"/>
          </a:p>
        </p:txBody>
      </p:sp>
    </p:spTree>
    <p:extLst>
      <p:ext uri="{BB962C8B-B14F-4D97-AF65-F5344CB8AC3E}">
        <p14:creationId xmlns:p14="http://schemas.microsoft.com/office/powerpoint/2010/main" val="397354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Gas Can case: officer also noted that the defendant immediately exhibited signs of “extreme” anxiety and stress that concerned. The defendant would take “long pauses while staring through the windshield” before answering his questions, resulting in a “very clunky” conversation. The officer was so concerned about the defendant’s behavior that he asked if he was all right and, seconds later, paused the interaction to allow the defendant to calm down. (The officer did not know it at the time, but the defendant was high on cocaine.)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The officer later explained, on cross-examination from the defendant himself (who represented himself at the motion to suppress): “My interview with you wasn’t just normal answers. It wasn’t even just “I don’t like the police” answers. It was a far-off, thousand-yard stare like I need to get out of here. And after you stop thousands of cars in your career, you can tell when someone is having an issue. Just like I asked you, “Are you okay?” That was for a reason. That’s because you were not giving normal responses. You were in a far-off place thinking about what you were going to do next.”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10</a:t>
            </a:fld>
            <a:endParaRPr lang="en-US"/>
          </a:p>
        </p:txBody>
      </p:sp>
    </p:spTree>
    <p:extLst>
      <p:ext uri="{BB962C8B-B14F-4D97-AF65-F5344CB8AC3E}">
        <p14:creationId xmlns:p14="http://schemas.microsoft.com/office/powerpoint/2010/main" val="313173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Podbieski</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Extremely nervous, but that’s it. </a:t>
            </a:r>
            <a:r>
              <a:rPr lang="en-US" sz="1800" dirty="0">
                <a:solidFill>
                  <a:srgbClr val="000000"/>
                </a:solidFill>
                <a:effectLst/>
                <a:latin typeface="Calibri" panose="020F0502020204030204" pitchFamily="34" charset="0"/>
                <a:ea typeface="Arial Unicode MS" panose="020B0604020202020204" pitchFamily="34" charset="-128"/>
              </a:rPr>
              <a:t>“Once we eliminate the facts that are reasonably attributable to innocent travelers, or are improper for consideration, we are left with very little. What remains is Appellant’s nervousness after being pulled over while driving on a suspended license and Parton’s unzipped pants.”</a:t>
            </a:r>
            <a:r>
              <a:rPr lang="en-US" sz="1800" dirty="0">
                <a:effectLst/>
              </a:rPr>
              <a:t>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11</a:t>
            </a:fld>
            <a:endParaRPr lang="en-US"/>
          </a:p>
        </p:txBody>
      </p:sp>
    </p:spTree>
    <p:extLst>
      <p:ext uri="{BB962C8B-B14F-4D97-AF65-F5344CB8AC3E}">
        <p14:creationId xmlns:p14="http://schemas.microsoft.com/office/powerpoint/2010/main" val="654896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800" dirty="0"/>
              <a:t>Henrico: DUI case.. § 46.2-833(A),provides that a green signal “indicates the traffic shall move in the direction of the signal and remain in motion as long as the green signal is given, except that such traffic shall yield to other vehicles and pedestrians lawfully within the intersection.” </a:t>
            </a:r>
          </a:p>
        </p:txBody>
      </p:sp>
      <p:sp>
        <p:nvSpPr>
          <p:cNvPr id="4" name="Slide Number Placeholder 3"/>
          <p:cNvSpPr>
            <a:spLocks noGrp="1"/>
          </p:cNvSpPr>
          <p:nvPr>
            <p:ph type="sldNum" sz="quarter" idx="5"/>
          </p:nvPr>
        </p:nvSpPr>
        <p:spPr/>
        <p:txBody>
          <a:bodyPr/>
          <a:lstStyle/>
          <a:p>
            <a:fld id="{7A65536E-680E-9947-8BD9-C310D075C644}" type="slidenum">
              <a:rPr lang="en-US" smtClean="0"/>
              <a:t>12</a:t>
            </a:fld>
            <a:endParaRPr lang="en-US"/>
          </a:p>
        </p:txBody>
      </p:sp>
    </p:spTree>
    <p:extLst>
      <p:ext uri="{BB962C8B-B14F-4D97-AF65-F5344CB8AC3E}">
        <p14:creationId xmlns:p14="http://schemas.microsoft.com/office/powerpoint/2010/main" val="4138199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2:30 PM (30 min done)</a:t>
            </a:r>
          </a:p>
          <a:p>
            <a:r>
              <a:rPr lang="en-US" sz="1800" dirty="0"/>
              <a:t>Remember, the authority to detain someone doesn't give an officer the authority to pat the person down. That requires reasonable suspicion of a crime PLUS reasonable suspicion that the person is armed and dangerous. </a:t>
            </a:r>
          </a:p>
        </p:txBody>
      </p:sp>
      <p:sp>
        <p:nvSpPr>
          <p:cNvPr id="4" name="Slide Number Placeholder 3"/>
          <p:cNvSpPr>
            <a:spLocks noGrp="1"/>
          </p:cNvSpPr>
          <p:nvPr>
            <p:ph type="sldNum" sz="quarter" idx="5"/>
          </p:nvPr>
        </p:nvSpPr>
        <p:spPr/>
        <p:txBody>
          <a:bodyPr/>
          <a:lstStyle/>
          <a:p>
            <a:fld id="{7A65536E-680E-9947-8BD9-C310D075C644}" type="slidenum">
              <a:rPr lang="en-US" smtClean="0"/>
              <a:t>13</a:t>
            </a:fld>
            <a:endParaRPr lang="en-US"/>
          </a:p>
        </p:txBody>
      </p:sp>
    </p:spTree>
    <p:extLst>
      <p:ext uri="{BB962C8B-B14F-4D97-AF65-F5344CB8AC3E}">
        <p14:creationId xmlns:p14="http://schemas.microsoft.com/office/powerpoint/2010/main" val="285185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Hanover: During disorderly conduct investigation, an officer noticed the syringe protruding from the defendant’s front right pants pocket as the defendant was walking around a car, circling it and walking back and forth. The officer could see the “top half of the syringe” sticking out of the defendant’s pants pocket and observed that the syringe contained a liquid. At one point, the officer saw the defendant try to push the syringe down into his pants pocket so as to conceal it, but the syringe “came back up again later on.”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For the officers’ safety, the officer placed the defendant in handcuffs because he was concerned that the syringe might have a needle that could be used as a weapon against him. The officer then removed the syringe from the defendant’s pocket and, at that point, saw that the needle was exposed and uncapped. The defendant denied knowing what liquid was in the syringe and claimed that the pants he was wearing — with the syringe sticking out of the pocket — were not his pants.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14</a:t>
            </a:fld>
            <a:endParaRPr lang="en-US"/>
          </a:p>
        </p:txBody>
      </p:sp>
    </p:spTree>
    <p:extLst>
      <p:ext uri="{BB962C8B-B14F-4D97-AF65-F5344CB8AC3E}">
        <p14:creationId xmlns:p14="http://schemas.microsoft.com/office/powerpoint/2010/main" val="371443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In a footnote, the Court explained that the record clearly supported the trial court’s determination that the officer had reasonable, articulable suspicion to detain the defendant and to remove the liquid-filled syringe from his pocket, given the potential threat to the officer’s own safety and given the defendant’s suspicious, furtive behavior with the syringe when he tried to conceal it.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15</a:t>
            </a:fld>
            <a:endParaRPr lang="en-US"/>
          </a:p>
        </p:txBody>
      </p:sp>
    </p:spTree>
    <p:extLst>
      <p:ext uri="{BB962C8B-B14F-4D97-AF65-F5344CB8AC3E}">
        <p14:creationId xmlns:p14="http://schemas.microsoft.com/office/powerpoint/2010/main" val="529875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Bristol: </a:t>
            </a:r>
            <a:r>
              <a:rPr lang="en-US" sz="2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lang="en-US" sz="2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Facts:</a:t>
            </a:r>
            <a:r>
              <a:rPr lang="en-US" sz="2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The defendant, a convicted felon, carried a firearm in his vehicle. An officer observed the defendant commit a traffic violation and stopped the defendant’s truck. The stop occurred late at night, in a high-crime area known for narcotics. Upon stopping the vehicle, the officer noticed that the passenger had a knife sheath, and the passenger confirmed it contained a knife. The defendant and his passenger both appeared “very nervous.” When the officer told them that he planned to search the vehicle, the defendant started reaching into areas of the vehicle. The officer told him to stop reaching, but the defendant reached “into his jacket or waistband area.” After the officer asked the defendant to stop reaching for the second time, the defendant reached for a shirt or jacket from the center console and placed it toward the back area. After a third request to stop reaching, the defendant’s hands came “back up front,” after which he started reaching into his pockets.</a:t>
            </a: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2800" dirty="0"/>
          </a:p>
        </p:txBody>
      </p:sp>
      <p:sp>
        <p:nvSpPr>
          <p:cNvPr id="4" name="Slide Number Placeholder 3"/>
          <p:cNvSpPr>
            <a:spLocks noGrp="1"/>
          </p:cNvSpPr>
          <p:nvPr>
            <p:ph type="sldNum" sz="quarter" idx="5"/>
          </p:nvPr>
        </p:nvSpPr>
        <p:spPr/>
        <p:txBody>
          <a:bodyPr/>
          <a:lstStyle/>
          <a:p>
            <a:fld id="{7A65536E-680E-9947-8BD9-C310D075C644}" type="slidenum">
              <a:rPr lang="en-US" smtClean="0"/>
              <a:t>16</a:t>
            </a:fld>
            <a:endParaRPr lang="en-US"/>
          </a:p>
        </p:txBody>
      </p:sp>
    </p:spTree>
    <p:extLst>
      <p:ext uri="{BB962C8B-B14F-4D97-AF65-F5344CB8AC3E}">
        <p14:creationId xmlns:p14="http://schemas.microsoft.com/office/powerpoint/2010/main" val="268176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a footnote but it is a good footnote – and it mirrors the language from Michigan v. Long and from Glover</a:t>
            </a:r>
          </a:p>
        </p:txBody>
      </p:sp>
      <p:sp>
        <p:nvSpPr>
          <p:cNvPr id="4" name="Slide Number Placeholder 3"/>
          <p:cNvSpPr>
            <a:spLocks noGrp="1"/>
          </p:cNvSpPr>
          <p:nvPr>
            <p:ph type="sldNum" sz="quarter" idx="5"/>
          </p:nvPr>
        </p:nvSpPr>
        <p:spPr/>
        <p:txBody>
          <a:bodyPr/>
          <a:lstStyle/>
          <a:p>
            <a:fld id="{7A65536E-680E-9947-8BD9-C310D075C644}" type="slidenum">
              <a:rPr lang="en-US" smtClean="0"/>
              <a:t>17</a:t>
            </a:fld>
            <a:endParaRPr lang="en-US"/>
          </a:p>
        </p:txBody>
      </p:sp>
    </p:spTree>
    <p:extLst>
      <p:ext uri="{BB962C8B-B14F-4D97-AF65-F5344CB8AC3E}">
        <p14:creationId xmlns:p14="http://schemas.microsoft.com/office/powerpoint/2010/main" val="4026428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18</a:t>
            </a:fld>
            <a:endParaRPr lang="en-US"/>
          </a:p>
        </p:txBody>
      </p:sp>
    </p:spTree>
    <p:extLst>
      <p:ext uri="{BB962C8B-B14F-4D97-AF65-F5344CB8AC3E}">
        <p14:creationId xmlns:p14="http://schemas.microsoft.com/office/powerpoint/2010/main" val="560492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19</a:t>
            </a:fld>
            <a:endParaRPr lang="en-US"/>
          </a:p>
        </p:txBody>
      </p:sp>
    </p:spTree>
    <p:extLst>
      <p:ext uri="{BB962C8B-B14F-4D97-AF65-F5344CB8AC3E}">
        <p14:creationId xmlns:p14="http://schemas.microsoft.com/office/powerpoint/2010/main" val="339834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2</a:t>
            </a:fld>
            <a:endParaRPr lang="en-US"/>
          </a:p>
        </p:txBody>
      </p:sp>
    </p:spTree>
    <p:extLst>
      <p:ext uri="{BB962C8B-B14F-4D97-AF65-F5344CB8AC3E}">
        <p14:creationId xmlns:p14="http://schemas.microsoft.com/office/powerpoint/2010/main" val="1740386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While the Court agreed that a police officer does not have the authority to promise that someone will not be prosecuted, in this case, the Court pointed out that the officer promised not to arrest the defendant, which the Court found to be within his authority as a police officer.</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The Court explained that when the government utilizes its discretion to strike bargains with potential defendants, those bargains can be enforced against the government. The Court cited examples such as a plea agreement, a non-prosecution agreement, and informal grants of transactional immunity. The Court saw no reason to treat a non-arrest agreement any differently than the non-prosecution and plea agreements it had previously held enforceable against the government. (The Court relied on a case from the 9</a:t>
            </a:r>
            <a:r>
              <a:rPr lang="en-US" sz="1800" baseline="300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Circuit that addressed the issue in this case to reach its ruling.)</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ruled that when an individual fulfills his obligations under an agreement, “settled notions of fundamental fairness” may require the government “to uphold its end of the bargain.” While the Court found that the proper remedy for a breached agreement will vary on a case-by-case basis, enforcement of the agreement is one remedy that the Court ruled that a trial court has in its “relief-fashioning arsenal.”</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20</a:t>
            </a:fld>
            <a:endParaRPr lang="en-US"/>
          </a:p>
        </p:txBody>
      </p:sp>
    </p:spTree>
    <p:extLst>
      <p:ext uri="{BB962C8B-B14F-4D97-AF65-F5344CB8AC3E}">
        <p14:creationId xmlns:p14="http://schemas.microsoft.com/office/powerpoint/2010/main" val="1571505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21</a:t>
            </a:fld>
            <a:endParaRPr lang="en-US"/>
          </a:p>
        </p:txBody>
      </p:sp>
    </p:spTree>
    <p:extLst>
      <p:ext uri="{BB962C8B-B14F-4D97-AF65-F5344CB8AC3E}">
        <p14:creationId xmlns:p14="http://schemas.microsoft.com/office/powerpoint/2010/main" val="3522282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Court wrote that “this distinction between what may be searched and what can be seized counsels the government to execute social media warrants through a two-step process. This process— whereby the government first obtains a large amount of account data then seizes only the fruits, evidence, or instrumentalities of enumerated crimes—is crucial to the validity of social media warrants.” For authority for this “two-step process,” the Court looked to Federal Rule of Criminal Procedure 41(e)(2)(B) and its commentary, which permit officers, in searching electronically stored information pursuant to a warrant, to “seize or copy the entire storage medium and review it later to determine what electronically stored information falls within the scope of the warrant.”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22</a:t>
            </a:fld>
            <a:endParaRPr lang="en-US"/>
          </a:p>
        </p:txBody>
      </p:sp>
    </p:spTree>
    <p:extLst>
      <p:ext uri="{BB962C8B-B14F-4D97-AF65-F5344CB8AC3E}">
        <p14:creationId xmlns:p14="http://schemas.microsoft.com/office/powerpoint/2010/main" val="3015949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Davis: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phone’s incriminating character was immediately apparent given the substantial quantities of controlled substances that were found on the defendant’s person and in his bedroom, the extent to which they were packaged for distribution, the evidence of drug trafficking found elsewhere in the common areas of the residence, and the known and obvious connection between drug trafficking and the use of cell phones.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Court cautioned that it was NOT holding that cell phones in plain view may always be seized as instrumentalities of a crime. The nature of the alleged crime and the totality of the evidence are critical considerations. The Court explained that seizure was only justified because officers found the phone together with substantial evidence of drug trafficking—a crime that inherently involves coordination between multiple individuals. The Court analogized this case to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Runner</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involving seizure of a glass pipe, and wrote: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23</a:t>
            </a:fld>
            <a:endParaRPr lang="en-US"/>
          </a:p>
        </p:txBody>
      </p:sp>
    </p:spTree>
    <p:extLst>
      <p:ext uri="{BB962C8B-B14F-4D97-AF65-F5344CB8AC3E}">
        <p14:creationId xmlns:p14="http://schemas.microsoft.com/office/powerpoint/2010/main" val="2590944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Richmond: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Facts: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The defendant was a passenger in a car with four other people. Both the defendant and another person had outstanding warrants. Police observed the car and stopped it, arresting both the defendant and the other passenger. When they searched the defendant, they found he was carrying a digital scale with a white powdery substance on it. During the stop, the officers had a drug K-9 scan the outside of the car. When the dog alerted to the car— indicating the presence of illegal drugs—the officers began to search the car.</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24</a:t>
            </a:fld>
            <a:endParaRPr lang="en-US"/>
          </a:p>
        </p:txBody>
      </p:sp>
    </p:spTree>
    <p:extLst>
      <p:ext uri="{BB962C8B-B14F-4D97-AF65-F5344CB8AC3E}">
        <p14:creationId xmlns:p14="http://schemas.microsoft.com/office/powerpoint/2010/main" val="2922665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Court first found that the automobile exception to the warrant requirement provided the justification to search throughout the car for evidence of narcotics, satisfying the plain-view doctrine’s first and third requirements under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California v. Acevedo</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The Court then focused on the question of whether the phone’s “incriminating character” was “immediately apparent.”</a:t>
            </a:r>
          </a:p>
          <a:p>
            <a:r>
              <a:rPr lang="en-US" sz="1800" dirty="0">
                <a:effectLst/>
                <a:latin typeface="Calibri" panose="020F0502020204030204" pitchFamily="34" charset="0"/>
                <a:ea typeface="Yu Mincho" panose="02020400000000000000" pitchFamily="18" charset="-128"/>
                <a:cs typeface="Times New Roman" panose="02020603050405020304" pitchFamily="18" charset="0"/>
              </a:rPr>
              <a:t>The Court criticized the trial court for focusing only on the fact that a cell phone, on its own, is a common, unsuspicious item. The Court explained that the trial court’s approach failed to consider the totality of the circumstances,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25</a:t>
            </a:fld>
            <a:endParaRPr lang="en-US"/>
          </a:p>
        </p:txBody>
      </p:sp>
    </p:spTree>
    <p:extLst>
      <p:ext uri="{BB962C8B-B14F-4D97-AF65-F5344CB8AC3E}">
        <p14:creationId xmlns:p14="http://schemas.microsoft.com/office/powerpoint/2010/main" val="205878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26</a:t>
            </a:fld>
            <a:endParaRPr lang="en-US"/>
          </a:p>
        </p:txBody>
      </p:sp>
    </p:spTree>
    <p:extLst>
      <p:ext uri="{BB962C8B-B14F-4D97-AF65-F5344CB8AC3E}">
        <p14:creationId xmlns:p14="http://schemas.microsoft.com/office/powerpoint/2010/main" val="253987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Question here: What was the basis for the search? </a:t>
            </a:r>
          </a:p>
          <a:p>
            <a:r>
              <a:rPr lang="en-US" sz="1800" dirty="0"/>
              <a:t>He had PC - but PC plus something else is required. </a:t>
            </a:r>
          </a:p>
          <a:p>
            <a:r>
              <a:rPr lang="en-US" sz="1800" dirty="0"/>
              <a:t>No warrant, so it had to be an exception - what exception, though? </a:t>
            </a:r>
          </a:p>
        </p:txBody>
      </p:sp>
      <p:sp>
        <p:nvSpPr>
          <p:cNvPr id="4" name="Slide Number Placeholder 3"/>
          <p:cNvSpPr>
            <a:spLocks noGrp="1"/>
          </p:cNvSpPr>
          <p:nvPr>
            <p:ph type="sldNum" sz="quarter" idx="5"/>
          </p:nvPr>
        </p:nvSpPr>
        <p:spPr/>
        <p:txBody>
          <a:bodyPr/>
          <a:lstStyle/>
          <a:p>
            <a:fld id="{7A65536E-680E-9947-8BD9-C310D075C644}" type="slidenum">
              <a:rPr lang="en-US" smtClean="0"/>
              <a:t>28</a:t>
            </a:fld>
            <a:endParaRPr lang="en-US"/>
          </a:p>
        </p:txBody>
      </p:sp>
    </p:spTree>
    <p:extLst>
      <p:ext uri="{BB962C8B-B14F-4D97-AF65-F5344CB8AC3E}">
        <p14:creationId xmlns:p14="http://schemas.microsoft.com/office/powerpoint/2010/main" val="3410387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Court examines Search Incident to Arrest.</a:t>
            </a:r>
          </a:p>
        </p:txBody>
      </p:sp>
      <p:sp>
        <p:nvSpPr>
          <p:cNvPr id="4" name="Slide Number Placeholder 3"/>
          <p:cNvSpPr>
            <a:spLocks noGrp="1"/>
          </p:cNvSpPr>
          <p:nvPr>
            <p:ph type="sldNum" sz="quarter" idx="5"/>
          </p:nvPr>
        </p:nvSpPr>
        <p:spPr/>
        <p:txBody>
          <a:bodyPr/>
          <a:lstStyle/>
          <a:p>
            <a:fld id="{7A65536E-680E-9947-8BD9-C310D075C644}" type="slidenum">
              <a:rPr lang="en-US" smtClean="0"/>
              <a:t>29</a:t>
            </a:fld>
            <a:endParaRPr lang="en-US"/>
          </a:p>
        </p:txBody>
      </p:sp>
    </p:spTree>
    <p:extLst>
      <p:ext uri="{BB962C8B-B14F-4D97-AF65-F5344CB8AC3E}">
        <p14:creationId xmlns:p14="http://schemas.microsoft.com/office/powerpoint/2010/main" val="1880617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30</a:t>
            </a:fld>
            <a:endParaRPr lang="en-US"/>
          </a:p>
        </p:txBody>
      </p:sp>
    </p:spTree>
    <p:extLst>
      <p:ext uri="{BB962C8B-B14F-4D97-AF65-F5344CB8AC3E}">
        <p14:creationId xmlns:p14="http://schemas.microsoft.com/office/powerpoint/2010/main" val="206310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3</a:t>
            </a:fld>
            <a:endParaRPr lang="en-US"/>
          </a:p>
        </p:txBody>
      </p:sp>
    </p:spTree>
    <p:extLst>
      <p:ext uri="{BB962C8B-B14F-4D97-AF65-F5344CB8AC3E}">
        <p14:creationId xmlns:p14="http://schemas.microsoft.com/office/powerpoint/2010/main" val="416095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concluded “under the Fourth Amendment, probable cause of contraband is the standard to obtain a warrant, not the standard to search a person without one.” The Court also found that the record lacked enough undisputed facts to find on appeal that any other exception to the warrant requirement applied.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also rejected the Commonwealth’s reliance on 2008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Bunch v. Commonwealth</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finding that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Bunch</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did not hold that probable cause alone justifies a warrantless search without some other exception to the warrant requirement. Instead, the Court noted that the officer in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Bunch</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had probable cause to arrest the defendant for marijuana possession before searching him, and then arrested him on the scene. As such, the Court reasoned, the search incident to arrest exception applied to the facts of that case.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concluded “under the Fourth Amendment, probable cause of contraband is the standard to obtain a warrant, not the standard to search a person without one.” The Court also found that the record lacked enough undisputed facts to find on appeal that any other exception to the warrant requirement applied.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C7D52D18-1A53-9047-8D70-305D7E704F64}" type="slidenum">
              <a:rPr lang="en-US" smtClean="0"/>
              <a:t>31</a:t>
            </a:fld>
            <a:endParaRPr lang="en-US"/>
          </a:p>
        </p:txBody>
      </p:sp>
    </p:spTree>
    <p:extLst>
      <p:ext uri="{BB962C8B-B14F-4D97-AF65-F5344CB8AC3E}">
        <p14:creationId xmlns:p14="http://schemas.microsoft.com/office/powerpoint/2010/main" val="3677114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In a footnote, the Court also described how the booking process allows for an even more intrusive search than permitted by a search incident to arrest. The Court explained that such an “inventory search” does not implicate the warrant requirement because the justification for such searches does not rest on probable cause, and hence the absence of a warrant is immaterial to the reasonableness of the search.</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rejected the Commonwealth’s argument that the search in this case was a search incident to arrest. The Court focused on the officer’s repeated statements to the defendant that she was not under arrest and only “being detained” for further investigation, as well as the officer’s testimony that he specifically told the defendant he would not arrest her until he received the lab results. The Court explained that “an officer’s internal calculation that there is probable cause to arrest is not an actual arrest.”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a:p>
            <a:endParaRPr lang="en-US" sz="1800" dirty="0"/>
          </a:p>
        </p:txBody>
      </p:sp>
      <p:sp>
        <p:nvSpPr>
          <p:cNvPr id="4" name="Slide Number Placeholder 3"/>
          <p:cNvSpPr>
            <a:spLocks noGrp="1"/>
          </p:cNvSpPr>
          <p:nvPr>
            <p:ph type="sldNum" sz="quarter" idx="5"/>
          </p:nvPr>
        </p:nvSpPr>
        <p:spPr/>
        <p:txBody>
          <a:bodyPr/>
          <a:lstStyle/>
          <a:p>
            <a:fld id="{C7D52D18-1A53-9047-8D70-305D7E704F64}" type="slidenum">
              <a:rPr lang="en-US" smtClean="0"/>
              <a:t>32</a:t>
            </a:fld>
            <a:endParaRPr lang="en-US"/>
          </a:p>
        </p:txBody>
      </p:sp>
    </p:spTree>
    <p:extLst>
      <p:ext uri="{BB962C8B-B14F-4D97-AF65-F5344CB8AC3E}">
        <p14:creationId xmlns:p14="http://schemas.microsoft.com/office/powerpoint/2010/main" val="1731101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33</a:t>
            </a:fld>
            <a:endParaRPr lang="en-US"/>
          </a:p>
        </p:txBody>
      </p:sp>
    </p:spTree>
    <p:extLst>
      <p:ext uri="{BB962C8B-B14F-4D97-AF65-F5344CB8AC3E}">
        <p14:creationId xmlns:p14="http://schemas.microsoft.com/office/powerpoint/2010/main" val="410078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34</a:t>
            </a:fld>
            <a:endParaRPr lang="en-US"/>
          </a:p>
        </p:txBody>
      </p:sp>
    </p:spTree>
    <p:extLst>
      <p:ext uri="{BB962C8B-B14F-4D97-AF65-F5344CB8AC3E}">
        <p14:creationId xmlns:p14="http://schemas.microsoft.com/office/powerpoint/2010/main" val="751663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35</a:t>
            </a:fld>
            <a:endParaRPr lang="en-US"/>
          </a:p>
        </p:txBody>
      </p:sp>
    </p:spTree>
    <p:extLst>
      <p:ext uri="{BB962C8B-B14F-4D97-AF65-F5344CB8AC3E}">
        <p14:creationId xmlns:p14="http://schemas.microsoft.com/office/powerpoint/2010/main" val="1098106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36</a:t>
            </a:fld>
            <a:endParaRPr lang="en-US"/>
          </a:p>
        </p:txBody>
      </p:sp>
    </p:spTree>
    <p:extLst>
      <p:ext uri="{BB962C8B-B14F-4D97-AF65-F5344CB8AC3E}">
        <p14:creationId xmlns:p14="http://schemas.microsoft.com/office/powerpoint/2010/main" val="434199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Frederick. In a 14-2 ruling, the Full Court reversed and vacated etizolam possession conviction. We will come back to that issue later. For the moment, though, as it was not part of the </a:t>
            </a:r>
            <a:r>
              <a:rPr lang="en-US" sz="1800" dirty="0" err="1">
                <a:effectLst/>
                <a:latin typeface="Calibri" panose="020F0502020204030204" pitchFamily="34" charset="0"/>
                <a:ea typeface="Yu Mincho" panose="02020400000000000000" pitchFamily="18" charset="-128"/>
                <a:cs typeface="Times New Roman" panose="02020603050405020304" pitchFamily="18" charset="0"/>
              </a:rPr>
              <a:t>en</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banc review, the panel’s ruling affirming the denial of the defendant’s suppression motion in part A of the panel opinion “remains undisturbed.”</a:t>
            </a:r>
            <a:r>
              <a:rPr lang="en-US" sz="1800" dirty="0">
                <a:effectLst/>
              </a:rPr>
              <a:t>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Also,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Runner </a:t>
            </a:r>
            <a:r>
              <a:rPr lang="en-US" sz="1800" i="0" dirty="0">
                <a:effectLst/>
                <a:latin typeface="Calibri" panose="020F0502020204030204" pitchFamily="34" charset="0"/>
                <a:ea typeface="Yu Mincho" panose="02020400000000000000" pitchFamily="18" charset="-128"/>
                <a:cs typeface="Times New Roman" panose="02020603050405020304" pitchFamily="18" charset="0"/>
              </a:rPr>
              <a:t>on this issue, a 2022 </a:t>
            </a:r>
            <a:r>
              <a:rPr lang="en-US" sz="1800" i="0" dirty="0" err="1">
                <a:effectLst/>
                <a:latin typeface="Calibri" panose="020F0502020204030204" pitchFamily="34" charset="0"/>
                <a:ea typeface="Yu Mincho" panose="02020400000000000000" pitchFamily="18" charset="-128"/>
                <a:cs typeface="Times New Roman" panose="02020603050405020304" pitchFamily="18" charset="0"/>
              </a:rPr>
              <a:t>case.</a:t>
            </a:r>
            <a:r>
              <a:rPr lang="en-US" sz="1800" dirty="0" err="1">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Even</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though a glass stem pipe may be put to innocent uses, here, viewing the evidence in the light most favorable to the government and in its totality, the plain view exception applied, and the Court ruled that the search of the vehicle was lawful. </a:t>
            </a: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37</a:t>
            </a:fld>
            <a:endParaRPr lang="en-US"/>
          </a:p>
        </p:txBody>
      </p:sp>
    </p:spTree>
    <p:extLst>
      <p:ext uri="{BB962C8B-B14F-4D97-AF65-F5344CB8AC3E}">
        <p14:creationId xmlns:p14="http://schemas.microsoft.com/office/powerpoint/2010/main" val="2154902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Va. Beach: Traffic Stop.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The officer had not observed any unusual driving behavior and neither officer smelled alcohol on or around the defendant. The defendant did not have bloodshot eyes or a flushed face, his clothing and appearance were normal, and he was steady on his feet. The officer also stated that the defendant responded coherently and appropriately to all his questions and commands. The officer searched the vehicle and found the defendant’s firearm and drugs. </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38</a:t>
            </a:fld>
            <a:endParaRPr lang="en-US"/>
          </a:p>
        </p:txBody>
      </p:sp>
    </p:spTree>
    <p:extLst>
      <p:ext uri="{BB962C8B-B14F-4D97-AF65-F5344CB8AC3E}">
        <p14:creationId xmlns:p14="http://schemas.microsoft.com/office/powerpoint/2010/main" val="4263408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 evidence that under 18.2-323.1(B) (iii), the appearance, conduct, odor of alcohol, speech, or other physical characteristic of the driver of the motor vehicle were associated with the consumption of an alcoholic beverage.</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39</a:t>
            </a:fld>
            <a:endParaRPr lang="en-US"/>
          </a:p>
        </p:txBody>
      </p:sp>
    </p:spTree>
    <p:extLst>
      <p:ext uri="{BB962C8B-B14F-4D97-AF65-F5344CB8AC3E}">
        <p14:creationId xmlns:p14="http://schemas.microsoft.com/office/powerpoint/2010/main" val="1771647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Norfolk: Traffic Stop.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The officer had not observed any unusual driving behavior and neither officer smelled alcohol on or around the defendant. The defendant did not have bloodshot eyes or a flushed face, his clothing and appearance were normal, and he was steady on his feet. The officer also stated that the defendant responded coherently and appropriately to all his questions and commands. The officer searched the vehicle and found the defendant’s firearm and drugs. </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40</a:t>
            </a:fld>
            <a:endParaRPr lang="en-US"/>
          </a:p>
        </p:txBody>
      </p:sp>
    </p:spTree>
    <p:extLst>
      <p:ext uri="{BB962C8B-B14F-4D97-AF65-F5344CB8AC3E}">
        <p14:creationId xmlns:p14="http://schemas.microsoft.com/office/powerpoint/2010/main" val="393056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Grayson. Reminder to LEARN THE BOND SECTION</a:t>
            </a:r>
          </a:p>
          <a:p>
            <a:r>
              <a:rPr lang="en-US" sz="1800" dirty="0"/>
              <a:t>§ 19.2-120 (A) A person who is held in custody pending trial or hearing for an offense, civil or criminal contempt, or otherwise shall be admitted to bail by a judicial officer, unless there is probable cause to believe that:</a:t>
            </a:r>
          </a:p>
          <a:p>
            <a:r>
              <a:rPr lang="en-US" sz="1800" dirty="0"/>
              <a:t>1. He will not appear for trial or hearing or at such other time and place as may be directed, or</a:t>
            </a:r>
          </a:p>
          <a:p>
            <a:r>
              <a:rPr lang="en-US" sz="1800" dirty="0"/>
              <a:t>2. His liberty will constitute an unreasonable danger to himself, family or household members as defined in § 16.1-228, or the public.</a:t>
            </a:r>
          </a:p>
          <a:p>
            <a:r>
              <a:rPr lang="en-US" sz="1800" dirty="0"/>
              <a:t>PROBABLE CAUSE DOES NOT MEAN MORE LIKELY THAN NOT</a:t>
            </a:r>
          </a:p>
          <a:p>
            <a:r>
              <a:rPr lang="en-US" sz="1800" dirty="0"/>
              <a:t>It just means a fair probability – it would be reasonable to conclude that he will not appear for trial or he is a danger to himself or others. </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4</a:t>
            </a:fld>
            <a:endParaRPr lang="en-US"/>
          </a:p>
        </p:txBody>
      </p:sp>
    </p:spTree>
    <p:extLst>
      <p:ext uri="{BB962C8B-B14F-4D97-AF65-F5344CB8AC3E}">
        <p14:creationId xmlns:p14="http://schemas.microsoft.com/office/powerpoint/2010/main" val="618232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	After asking the occupants to exit the vehicle, the officer observed another cup in the cupholder on the driver’s side of the center console which he testified was in “plain view.” That cup also contained liquor. The officer then searched the vehicle and found the defendant’s handgun.</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41</a:t>
            </a:fld>
            <a:endParaRPr lang="en-US"/>
          </a:p>
        </p:txBody>
      </p:sp>
    </p:spTree>
    <p:extLst>
      <p:ext uri="{BB962C8B-B14F-4D97-AF65-F5344CB8AC3E}">
        <p14:creationId xmlns:p14="http://schemas.microsoft.com/office/powerpoint/2010/main" val="2041805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Search of the car was properly supported by probable cause of a violation of § 18.2-323.1(A), which proscribes consuming alcoholic beverage “while driving a motor vehicle upon a public highway of the Commonwealth.”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42</a:t>
            </a:fld>
            <a:endParaRPr lang="en-US"/>
          </a:p>
        </p:txBody>
      </p:sp>
    </p:spTree>
    <p:extLst>
      <p:ext uri="{BB962C8B-B14F-4D97-AF65-F5344CB8AC3E}">
        <p14:creationId xmlns:p14="http://schemas.microsoft.com/office/powerpoint/2010/main" val="2183361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Judge </a:t>
            </a:r>
            <a:r>
              <a:rPr lang="en-US" sz="1800" dirty="0" err="1">
                <a:effectLst/>
                <a:latin typeface="Calibri" panose="020F0502020204030204" pitchFamily="34" charset="0"/>
                <a:ea typeface="Yu Mincho" panose="02020400000000000000" pitchFamily="18" charset="-128"/>
                <a:cs typeface="Times New Roman" panose="02020603050405020304" pitchFamily="18" charset="0"/>
              </a:rPr>
              <a:t>Lorish</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dissented, although the majority noted in a footnote “the dissent’s peculiar approach to an unbriefed issue.”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The Court criticized Judge </a:t>
            </a:r>
            <a:r>
              <a:rPr lang="en-US" sz="1800" dirty="0" err="1">
                <a:effectLst/>
                <a:latin typeface="Calibri" panose="020F0502020204030204" pitchFamily="34" charset="0"/>
                <a:ea typeface="Yu Mincho" panose="02020400000000000000" pitchFamily="18" charset="-128"/>
                <a:cs typeface="Times New Roman" panose="02020603050405020304" pitchFamily="18" charset="0"/>
              </a:rPr>
              <a:t>Lorish's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dissent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and by corollary, this week’s ruling in McEachin, above</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for misconstruing the statutory purpose of the rebuttable presumption in § 18.2-323.1, which the Court found is only relevant to proving the Commonwealth’s case at trial, not proving probable cause.</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43</a:t>
            </a:fld>
            <a:endParaRPr lang="en-US"/>
          </a:p>
        </p:txBody>
      </p:sp>
    </p:spTree>
    <p:extLst>
      <p:ext uri="{BB962C8B-B14F-4D97-AF65-F5344CB8AC3E}">
        <p14:creationId xmlns:p14="http://schemas.microsoft.com/office/powerpoint/2010/main" val="328908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44</a:t>
            </a:fld>
            <a:endParaRPr lang="en-US"/>
          </a:p>
        </p:txBody>
      </p:sp>
    </p:spTree>
    <p:extLst>
      <p:ext uri="{BB962C8B-B14F-4D97-AF65-F5344CB8AC3E}">
        <p14:creationId xmlns:p14="http://schemas.microsoft.com/office/powerpoint/2010/main" val="1906250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Fredericksburg: Defendant appeals his conviction for Possession of a Firearm and Possession with to Distribute on Fourth Amendment grounds.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I've run into this argument a few times from officers - that lawful possession of marijuana can still provide PC to search for evidence of distribution.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Here, that argument did not work.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45</a:t>
            </a:fld>
            <a:endParaRPr lang="en-US"/>
          </a:p>
        </p:txBody>
      </p:sp>
    </p:spTree>
    <p:extLst>
      <p:ext uri="{BB962C8B-B14F-4D97-AF65-F5344CB8AC3E}">
        <p14:creationId xmlns:p14="http://schemas.microsoft.com/office/powerpoint/2010/main" val="1395050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See also: </a:t>
            </a:r>
            <a:r>
              <a:rPr lang="en-US" sz="1800" i="1" dirty="0"/>
              <a:t>C/w v. Branch</a:t>
            </a:r>
            <a:r>
              <a:rPr lang="en-US" sz="1800" dirty="0"/>
              <a:t>, June 21, 2022, from last year: Va. Beach C/w Appeal: “the sight and smell of [the] small amount of personal, decriminalized marijuana contained in her wallet, without any other suspicious circumstances, did not provide the officers with probable cause to search the vehicle for other contraband or evidence of a crime.”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46</a:t>
            </a:fld>
            <a:endParaRPr lang="en-US"/>
          </a:p>
        </p:txBody>
      </p:sp>
    </p:spTree>
    <p:extLst>
      <p:ext uri="{BB962C8B-B14F-4D97-AF65-F5344CB8AC3E}">
        <p14:creationId xmlns:p14="http://schemas.microsoft.com/office/powerpoint/2010/main" val="1280128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Newport News: Defendant appeals his conviction for Drug Possession on Fourth Amendment grounds. Court: </a:t>
            </a:r>
            <a:r>
              <a:rPr lang="en-US" sz="1800" dirty="0">
                <a:solidFill>
                  <a:srgbClr val="000000"/>
                </a:solidFill>
                <a:effectLst/>
                <a:latin typeface="Calibri" panose="020F0502020204030204" pitchFamily="34" charset="0"/>
                <a:ea typeface="Arial Unicode MS" panose="020B0604020202020204" pitchFamily="34" charset="-128"/>
              </a:rPr>
              <a:t>beyond the defendant’s possession of the small amount of marijuana, the record provided no indication, prior to the further search of the vehicle, that it contained additional contraband or evidence of any crime. </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47</a:t>
            </a:fld>
            <a:endParaRPr lang="en-US"/>
          </a:p>
        </p:txBody>
      </p:sp>
    </p:spTree>
    <p:extLst>
      <p:ext uri="{BB962C8B-B14F-4D97-AF65-F5344CB8AC3E}">
        <p14:creationId xmlns:p14="http://schemas.microsoft.com/office/powerpoint/2010/main" val="415962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See also </a:t>
            </a:r>
            <a:r>
              <a:rPr lang="en-US" sz="1800" i="1" dirty="0"/>
              <a:t>C/w v. White</a:t>
            </a:r>
            <a:r>
              <a:rPr lang="en-US" sz="1800" dirty="0"/>
              <a:t>, August 16, 2022 from last year's outline – C/w Appeal, Va. Beach - Officer’s belief that the hand-rolled cigarette was contraband, even combined with the defendant’s statement, failed to establish probable cause for the search. </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49</a:t>
            </a:fld>
            <a:endParaRPr lang="en-US"/>
          </a:p>
        </p:txBody>
      </p:sp>
    </p:spTree>
    <p:extLst>
      <p:ext uri="{BB962C8B-B14F-4D97-AF65-F5344CB8AC3E}">
        <p14:creationId xmlns:p14="http://schemas.microsoft.com/office/powerpoint/2010/main" val="1697924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See also: Probable Cause and Marijuana:  </a:t>
            </a:r>
            <a:r>
              <a:rPr lang="en-US" sz="1800" i="1" dirty="0"/>
              <a:t>C/w v. Spencer,</a:t>
            </a:r>
            <a:r>
              <a:rPr lang="en-US" sz="1800" dirty="0"/>
              <a:t> February 14, 2023 (Unp.) - Commonwealth’s Appeal from Virginia Beach - “under the facts of this case, it is not clear what evidence of a DUI the officers would have probable cause to search for other than the burning cigarette in appellee’s hand, which they could already seize.”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50</a:t>
            </a:fld>
            <a:endParaRPr lang="en-US"/>
          </a:p>
        </p:txBody>
      </p:sp>
    </p:spTree>
    <p:extLst>
      <p:ext uri="{BB962C8B-B14F-4D97-AF65-F5344CB8AC3E}">
        <p14:creationId xmlns:p14="http://schemas.microsoft.com/office/powerpoint/2010/main" val="1915084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51</a:t>
            </a:fld>
            <a:endParaRPr lang="en-US"/>
          </a:p>
        </p:txBody>
      </p:sp>
    </p:spTree>
    <p:extLst>
      <p:ext uri="{BB962C8B-B14F-4D97-AF65-F5344CB8AC3E}">
        <p14:creationId xmlns:p14="http://schemas.microsoft.com/office/powerpoint/2010/main" val="1410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err="1"/>
              <a:t>Yellock</a:t>
            </a:r>
            <a:r>
              <a:rPr lang="en-US" sz="1800" dirty="0"/>
              <a:t>: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Held:</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Reversed. The Court found that the Commonwealth failed to establish “cohabitation” between the defendant and the victim within the meaning of § 18.2-57.2. Because the Commonwealth failed to prove that the parties cohabited, it did not establish that the victim was “a family or household member” as required to sustain a conviction for domestic assault and battery pursuant to § 18.2-57.2. repeated the factors under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Rickman</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to consider when assessing whether cohabitation has been established: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indent="45720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(1) sharing of familial or financial responsibilities,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indent="45720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(2) consortium, and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indent="45720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 length and continuity of the relationship.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indent="45720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quoted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Rickman</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“Possible factors establishing shared familial or financial responsibilities might include provisions for shelter, food, clothing, utilities, and/or commingled assets.”…. “Factors that might establish consortium include mutual respect, fidelity, affection, society, cooperation, solace, comfort, aid of each other, friendship, and conjugal relations.” The Court also explained that the duration and continuity of the relationship are also appropriate factors for consideration.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Hackett: Lynchburg: Court found defendant</a:t>
            </a:r>
            <a:r>
              <a:rPr lang="en-US" sz="1800" dirty="0"/>
              <a:t> cohabits with the victim even if he lives part-time elsewhere if he continues to reside the rest of the time with the victim and maintains a substantial relationship with her.. </a:t>
            </a:r>
            <a:r>
              <a:rPr lang="en-US" sz="1800" dirty="0">
                <a:solidFill>
                  <a:srgbClr val="000000"/>
                </a:solidFill>
                <a:effectLst/>
                <a:latin typeface="Calibri" panose="020F0502020204030204" pitchFamily="34" charset="0"/>
                <a:ea typeface="Arial Unicode MS" panose="020B0604020202020204" pitchFamily="34" charset="-128"/>
              </a:rPr>
              <a:t>the “tumultuous nature” of the relationship did not preclude a finding that they cohabited with each other during the 12 months preceding the offense</a:t>
            </a:r>
            <a:r>
              <a:rPr lang="en-US" sz="1800" dirty="0">
                <a:effectLst/>
              </a:rPr>
              <a:t>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5</a:t>
            </a:fld>
            <a:endParaRPr lang="en-US"/>
          </a:p>
        </p:txBody>
      </p:sp>
    </p:spTree>
    <p:extLst>
      <p:ext uri="{BB962C8B-B14F-4D97-AF65-F5344CB8AC3E}">
        <p14:creationId xmlns:p14="http://schemas.microsoft.com/office/powerpoint/2010/main" val="17812621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Court also complained that the record had no testimony explaining how, if the defendant successfully shook the hard object out of his shorts, one of the three officers on the scene could not have grabbed it. Lastly, the Court complained that there was no evidence about the time it would have taken for officers to get a warrant.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56</a:t>
            </a:fld>
            <a:endParaRPr lang="en-US"/>
          </a:p>
        </p:txBody>
      </p:sp>
    </p:spTree>
    <p:extLst>
      <p:ext uri="{BB962C8B-B14F-4D97-AF65-F5344CB8AC3E}">
        <p14:creationId xmlns:p14="http://schemas.microsoft.com/office/powerpoint/2010/main" val="4246754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57</a:t>
            </a:fld>
            <a:endParaRPr lang="en-US"/>
          </a:p>
        </p:txBody>
      </p:sp>
    </p:spTree>
    <p:extLst>
      <p:ext uri="{BB962C8B-B14F-4D97-AF65-F5344CB8AC3E}">
        <p14:creationId xmlns:p14="http://schemas.microsoft.com/office/powerpoint/2010/main" val="509806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Officers could not see into the rear of the van, which seemed to be modified with an air conditioner on the roof. However, the side door to the rear cargo area was slightly ajar.  </a:t>
            </a:r>
          </a:p>
          <a:p>
            <a:endParaRPr lang="en-US" sz="1800" dirty="0"/>
          </a:p>
          <a:p>
            <a:r>
              <a:rPr lang="en-US" sz="1800" dirty="0"/>
              <a:t>The VIN number was covered by papers.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They both thought that unless something was wrong, the owner and occupants would not likely leave valuable and potentially dangerous items in plain view.</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58</a:t>
            </a:fld>
            <a:endParaRPr lang="en-US"/>
          </a:p>
        </p:txBody>
      </p:sp>
    </p:spTree>
    <p:extLst>
      <p:ext uri="{BB962C8B-B14F-4D97-AF65-F5344CB8AC3E}">
        <p14:creationId xmlns:p14="http://schemas.microsoft.com/office/powerpoint/2010/main" val="2830512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59</a:t>
            </a:fld>
            <a:endParaRPr lang="en-US"/>
          </a:p>
        </p:txBody>
      </p:sp>
    </p:spTree>
    <p:extLst>
      <p:ext uri="{BB962C8B-B14F-4D97-AF65-F5344CB8AC3E}">
        <p14:creationId xmlns:p14="http://schemas.microsoft.com/office/powerpoint/2010/main" val="1430206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63</a:t>
            </a:fld>
            <a:endParaRPr lang="en-US"/>
          </a:p>
        </p:txBody>
      </p:sp>
    </p:spTree>
    <p:extLst>
      <p:ext uri="{BB962C8B-B14F-4D97-AF65-F5344CB8AC3E}">
        <p14:creationId xmlns:p14="http://schemas.microsoft.com/office/powerpoint/2010/main" val="2496990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64</a:t>
            </a:fld>
            <a:endParaRPr lang="en-US"/>
          </a:p>
        </p:txBody>
      </p:sp>
    </p:spTree>
    <p:extLst>
      <p:ext uri="{BB962C8B-B14F-4D97-AF65-F5344CB8AC3E}">
        <p14:creationId xmlns:p14="http://schemas.microsoft.com/office/powerpoint/2010/main" val="2747239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Va. Beach</a:t>
            </a:r>
          </a:p>
        </p:txBody>
      </p:sp>
      <p:sp>
        <p:nvSpPr>
          <p:cNvPr id="4" name="Slide Number Placeholder 3"/>
          <p:cNvSpPr>
            <a:spLocks noGrp="1"/>
          </p:cNvSpPr>
          <p:nvPr>
            <p:ph type="sldNum" sz="quarter" idx="5"/>
          </p:nvPr>
        </p:nvSpPr>
        <p:spPr/>
        <p:txBody>
          <a:bodyPr/>
          <a:lstStyle/>
          <a:p>
            <a:fld id="{7A65536E-680E-9947-8BD9-C310D075C644}" type="slidenum">
              <a:rPr lang="en-US" smtClean="0"/>
              <a:t>65</a:t>
            </a:fld>
            <a:endParaRPr lang="en-US"/>
          </a:p>
        </p:txBody>
      </p:sp>
    </p:spTree>
    <p:extLst>
      <p:ext uri="{BB962C8B-B14F-4D97-AF65-F5344CB8AC3E}">
        <p14:creationId xmlns:p14="http://schemas.microsoft.com/office/powerpoint/2010/main" val="37278228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66</a:t>
            </a:fld>
            <a:endParaRPr lang="en-US"/>
          </a:p>
        </p:txBody>
      </p:sp>
    </p:spTree>
    <p:extLst>
      <p:ext uri="{BB962C8B-B14F-4D97-AF65-F5344CB8AC3E}">
        <p14:creationId xmlns:p14="http://schemas.microsoft.com/office/powerpoint/2010/main" val="1838320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67</a:t>
            </a:fld>
            <a:endParaRPr lang="en-US"/>
          </a:p>
        </p:txBody>
      </p:sp>
    </p:spTree>
    <p:extLst>
      <p:ext uri="{BB962C8B-B14F-4D97-AF65-F5344CB8AC3E}">
        <p14:creationId xmlns:p14="http://schemas.microsoft.com/office/powerpoint/2010/main" val="15994375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For a good example of a lawful inventory search, see </a:t>
            </a:r>
            <a:r>
              <a:rPr lang="en-US" sz="1800" i="1" u="sng" dirty="0">
                <a:effectLst/>
                <a:latin typeface="Calibri" panose="020F0502020204030204" pitchFamily="34" charset="0"/>
                <a:ea typeface="Yu Mincho" panose="02020400000000000000" pitchFamily="18" charset="-128"/>
                <a:cs typeface="Calibri" panose="020F0502020204030204" pitchFamily="34" charset="0"/>
              </a:rPr>
              <a:t>Spivey v. Commonwealth</a:t>
            </a:r>
            <a:r>
              <a:rPr lang="en-US" sz="1800" dirty="0">
                <a:effectLst/>
                <a:latin typeface="Calibri" panose="020F0502020204030204" pitchFamily="34" charset="0"/>
                <a:ea typeface="Yu Mincho" panose="02020400000000000000" pitchFamily="18" charset="-128"/>
                <a:cs typeface="Calibri" panose="020F0502020204030204" pitchFamily="34" charset="0"/>
              </a:rPr>
              <a:t>: May 14, 2024 - </a:t>
            </a:r>
            <a:r>
              <a:rPr lang="en-US" sz="1800" dirty="0">
                <a:effectLst/>
                <a:latin typeface="Calibri" panose="020F0502020204030204" pitchFamily="34" charset="0"/>
                <a:ea typeface="Yu Mincho" panose="02020400000000000000" pitchFamily="18" charset="-128"/>
              </a:rPr>
              <a:t>Newport News</a:t>
            </a:r>
            <a:r>
              <a:rPr lang="en-US" sz="1800" dirty="0">
                <a:effectLst/>
              </a:rPr>
              <a:t>  .</a:t>
            </a:r>
          </a:p>
          <a:p>
            <a:pPr marL="0" marR="0">
              <a:lnSpc>
                <a:spcPct val="115000"/>
              </a:lnSpc>
              <a:spcBef>
                <a:spcPts val="0"/>
              </a:spcBef>
              <a:spcAft>
                <a:spcPts val="0"/>
              </a:spcAft>
            </a:pPr>
            <a:r>
              <a:rPr lang="en-US" sz="1800" dirty="0">
                <a:effectLst/>
                <a:latin typeface="Calibri" panose="020F0502020204030204" pitchFamily="34" charset="0"/>
                <a:ea typeface="Yu Mincho" panose="02020400000000000000" pitchFamily="18" charset="-128"/>
                <a:cs typeface="Calibri" panose="020F0502020204030204" pitchFamily="34" charset="0"/>
              </a:rPr>
              <a:t>Regarding the search of the car, the Court concluded that the evidence established that the defendant’s car was lawfully impounded, that the impoundment and search were conducted pursuant to standard police procedures, and that the search was not pretextual in nature. Thus, the Court ruled that the trial court did not err in finding that the community caretaker exception applied and denying the motion to suppress evidence seized from the car on this basis.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indent="457200">
              <a:lnSpc>
                <a:spcPct val="115000"/>
              </a:lnSpc>
              <a:spcBef>
                <a:spcPts val="0"/>
              </a:spcBef>
              <a:spcAft>
                <a:spcPts val="0"/>
              </a:spcAft>
            </a:pPr>
            <a:r>
              <a:rPr lang="en-US" sz="1800" dirty="0">
                <a:effectLst/>
                <a:latin typeface="Calibri" panose="020F0502020204030204" pitchFamily="34" charset="0"/>
                <a:ea typeface="Yu Mincho" panose="02020400000000000000" pitchFamily="18" charset="-128"/>
                <a:cs typeface="Calibri" panose="020F0502020204030204" pitchFamily="34" charset="0"/>
              </a:rPr>
              <a:t>The Court first that the officer’s decision to impound the vehicle was objectively reasonable. The Court then found that the inventory search was transformed into a separate investigation once the officer had probable cause to search the rest of the car after finding suspected narcotics under the driver’s seat. The Court concluded that nothing in the record demonstrated that the officers failed to adhere to the inventory search policy prior to the discovery of the narcotics in the car.</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Yu Mincho" panose="02020400000000000000" pitchFamily="18" charset="-128"/>
                <a:cs typeface="Calibri" panose="020F0502020204030204" pitchFamily="34" charset="0"/>
              </a:rPr>
              <a:t>	Regarding the inventory search policy itself, the Court explained that discretion as to impoundment is permissible so long as that discretion is exercised according to standard criteria and on the basis of something other than suspicion of evidence of criminal activity. The Court found that the inventory search policy in this case does allow for officer discretion, but this discretion is based on standard criteria related to law enforcement’s community caretaking function. The Court noted that this policy provides that an officer may tow a vehicle when a vehicle is illegally parked. Further, a tow of an illegally parked vehicle is permitted only under certain circumstances, including where the vehicle impedes the movement of traffic. Because the search inventory policy does not give an officer unlimited discretion and does not allow impoundment based solely on the suspicion of criminal activity, the Court concluded that the policy fell within the confines of the community caretaker exception.</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Yu Mincho" panose="02020400000000000000" pitchFamily="18" charset="-128"/>
                <a:cs typeface="Calibri" panose="020F0502020204030204" pitchFamily="34" charset="0"/>
              </a:rPr>
              <a:t>	Lastly, the Court concluded that the inventory search was not pretextual. The Court examined the facts and found that they demonstrated that the officers’ intent in towing the vehicle and conducting an inventory search was not simply to search for contraband. The Court rejected the defendant’s analogies to the </a:t>
            </a:r>
            <a:r>
              <a:rPr lang="en-US" sz="1800" i="1" dirty="0">
                <a:effectLst/>
                <a:latin typeface="Calibri" panose="020F0502020204030204" pitchFamily="34" charset="0"/>
                <a:ea typeface="Yu Mincho" panose="02020400000000000000" pitchFamily="18" charset="-128"/>
                <a:cs typeface="Calibri" panose="020F0502020204030204" pitchFamily="34" charset="0"/>
              </a:rPr>
              <a:t>Cantrell</a:t>
            </a:r>
            <a:r>
              <a:rPr lang="en-US" sz="1800" dirty="0">
                <a:effectLst/>
                <a:latin typeface="Calibri" panose="020F0502020204030204" pitchFamily="34" charset="0"/>
                <a:ea typeface="Yu Mincho" panose="02020400000000000000" pitchFamily="18" charset="-128"/>
                <a:cs typeface="Calibri" panose="020F0502020204030204" pitchFamily="34" charset="0"/>
              </a:rPr>
              <a:t> and </a:t>
            </a:r>
            <a:r>
              <a:rPr lang="en-US" sz="1800" i="1" dirty="0">
                <a:effectLst/>
                <a:latin typeface="Calibri" panose="020F0502020204030204" pitchFamily="34" charset="0"/>
                <a:ea typeface="Yu Mincho" panose="02020400000000000000" pitchFamily="18" charset="-128"/>
                <a:cs typeface="Calibri" panose="020F0502020204030204" pitchFamily="34" charset="0"/>
              </a:rPr>
              <a:t>Knight</a:t>
            </a:r>
            <a:r>
              <a:rPr lang="en-US" sz="1800" dirty="0">
                <a:effectLst/>
                <a:latin typeface="Calibri" panose="020F0502020204030204" pitchFamily="34" charset="0"/>
                <a:ea typeface="Yu Mincho" panose="02020400000000000000" pitchFamily="18" charset="-128"/>
                <a:cs typeface="Calibri" panose="020F0502020204030204" pitchFamily="34" charset="0"/>
              </a:rPr>
              <a:t> cases. The Court pointed out that, unlike the officers in </a:t>
            </a:r>
            <a:r>
              <a:rPr lang="en-US" sz="1800" i="1" dirty="0">
                <a:effectLst/>
                <a:latin typeface="Calibri" panose="020F0502020204030204" pitchFamily="34" charset="0"/>
                <a:ea typeface="Yu Mincho" panose="02020400000000000000" pitchFamily="18" charset="-128"/>
                <a:cs typeface="Calibri" panose="020F0502020204030204" pitchFamily="34" charset="0"/>
              </a:rPr>
              <a:t>Knight</a:t>
            </a:r>
            <a:r>
              <a:rPr lang="en-US" sz="1800" dirty="0">
                <a:effectLst/>
                <a:latin typeface="Calibri" panose="020F0502020204030204" pitchFamily="34" charset="0"/>
                <a:ea typeface="Yu Mincho" panose="02020400000000000000" pitchFamily="18" charset="-128"/>
                <a:cs typeface="Calibri" panose="020F0502020204030204" pitchFamily="34" charset="0"/>
              </a:rPr>
              <a:t>, the officer in this case found the satchel containing suspected narcotics almost immediately after initiating the inventory search, and thus ended that search once there was probable cause to start a separate narcotics investigation.</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68</a:t>
            </a:fld>
            <a:endParaRPr lang="en-US"/>
          </a:p>
        </p:txBody>
      </p:sp>
    </p:spTree>
    <p:extLst>
      <p:ext uri="{BB962C8B-B14F-4D97-AF65-F5344CB8AC3E}">
        <p14:creationId xmlns:p14="http://schemas.microsoft.com/office/powerpoint/2010/main" val="406162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6</a:t>
            </a:fld>
            <a:endParaRPr lang="en-US"/>
          </a:p>
        </p:txBody>
      </p:sp>
    </p:spTree>
    <p:extLst>
      <p:ext uri="{BB962C8B-B14F-4D97-AF65-F5344CB8AC3E}">
        <p14:creationId xmlns:p14="http://schemas.microsoft.com/office/powerpoint/2010/main" val="17132479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69</a:t>
            </a:fld>
            <a:endParaRPr lang="en-US"/>
          </a:p>
        </p:txBody>
      </p:sp>
    </p:spTree>
    <p:extLst>
      <p:ext uri="{BB962C8B-B14F-4D97-AF65-F5344CB8AC3E}">
        <p14:creationId xmlns:p14="http://schemas.microsoft.com/office/powerpoint/2010/main" val="26687055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Facts:</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The defendant repeatedly raped and sexually assaulted a child at a day care center while the child was between four and eight years old. A year after the assaults, the defendant was convicted of an earlier child sexual assault. In 2019, about a decade after the assaults, the victim in this case disclosed the assaults to police. Police located the defendant and arrested him. The defendant was on probation at the time and had been for about five years.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73</a:t>
            </a:fld>
            <a:endParaRPr lang="en-US"/>
          </a:p>
        </p:txBody>
      </p:sp>
    </p:spTree>
    <p:extLst>
      <p:ext uri="{BB962C8B-B14F-4D97-AF65-F5344CB8AC3E}">
        <p14:creationId xmlns:p14="http://schemas.microsoft.com/office/powerpoint/2010/main" val="27899658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76</a:t>
            </a:fld>
            <a:endParaRPr lang="en-US"/>
          </a:p>
        </p:txBody>
      </p:sp>
    </p:spTree>
    <p:extLst>
      <p:ext uri="{BB962C8B-B14F-4D97-AF65-F5344CB8AC3E}">
        <p14:creationId xmlns:p14="http://schemas.microsoft.com/office/powerpoint/2010/main" val="19773376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77</a:t>
            </a:fld>
            <a:endParaRPr lang="en-US"/>
          </a:p>
        </p:txBody>
      </p:sp>
    </p:spTree>
    <p:extLst>
      <p:ext uri="{BB962C8B-B14F-4D97-AF65-F5344CB8AC3E}">
        <p14:creationId xmlns:p14="http://schemas.microsoft.com/office/powerpoint/2010/main" val="37713684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78</a:t>
            </a:fld>
            <a:endParaRPr lang="en-US"/>
          </a:p>
        </p:txBody>
      </p:sp>
    </p:spTree>
    <p:extLst>
      <p:ext uri="{BB962C8B-B14F-4D97-AF65-F5344CB8AC3E}">
        <p14:creationId xmlns:p14="http://schemas.microsoft.com/office/powerpoint/2010/main" val="15725427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4:15 PM</a:t>
            </a:r>
          </a:p>
        </p:txBody>
      </p:sp>
      <p:sp>
        <p:nvSpPr>
          <p:cNvPr id="4" name="Slide Number Placeholder 3"/>
          <p:cNvSpPr>
            <a:spLocks noGrp="1"/>
          </p:cNvSpPr>
          <p:nvPr>
            <p:ph type="sldNum" sz="quarter" idx="10"/>
          </p:nvPr>
        </p:nvSpPr>
        <p:spPr/>
        <p:txBody>
          <a:bodyPr/>
          <a:lstStyle/>
          <a:p>
            <a:fld id="{7A65536E-680E-9947-8BD9-C310D075C644}" type="slidenum">
              <a:rPr lang="en-US" smtClean="0"/>
              <a:t>79</a:t>
            </a:fld>
            <a:endParaRPr lang="en-US"/>
          </a:p>
        </p:txBody>
      </p:sp>
    </p:spTree>
    <p:extLst>
      <p:ext uri="{BB962C8B-B14F-4D97-AF65-F5344CB8AC3E}">
        <p14:creationId xmlns:p14="http://schemas.microsoft.com/office/powerpoint/2010/main" val="29583877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Pittsylvania</a:t>
            </a:r>
            <a:r>
              <a:rPr lang="en-US" sz="1800" dirty="0">
                <a:effectLst/>
              </a:rPr>
              <a:t>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The Court acknowledged that a person cannot unlawfully break and enter a home which he has the right to occupy. However, the Court repeated that even a person authorized to enter a dwelling may be guilty of burglary if he exceeds the scope of his permission to do so, including by entering to commit a criminal act.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80</a:t>
            </a:fld>
            <a:endParaRPr lang="en-US"/>
          </a:p>
        </p:txBody>
      </p:sp>
    </p:spTree>
    <p:extLst>
      <p:ext uri="{BB962C8B-B14F-4D97-AF65-F5344CB8AC3E}">
        <p14:creationId xmlns:p14="http://schemas.microsoft.com/office/powerpoint/2010/main" val="7729704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rPr>
              <a:t>held that the evidence, including the defendant’s specific advice and conduct of during the therapy sessions, as well as the neglect of her statutory duty to report suspected abuse and neglect, was sufficient for the trial court to conclude that she violated § 18.2-371.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noted that the defendant did not make a report after the second or third session, when the abuse was first revealed, nor did she make a report following the reporting of an additional instance of abuse, nor did she make a report following the father’s admission that he would not involve himself in stopping the abuse. The Court wrote that the defendant “by her own actions, caused a 15-year-old to remain in her abusive and neglectful home, where additional abuse and neglect continued. Clearly, it cannot be ignored that following the report to CPS, R.P. was immediately removed from her home and at the time of the trial of this matter had not been returned to her parents.”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82</a:t>
            </a:fld>
            <a:endParaRPr lang="en-US"/>
          </a:p>
        </p:txBody>
      </p:sp>
    </p:spTree>
    <p:extLst>
      <p:ext uri="{BB962C8B-B14F-4D97-AF65-F5344CB8AC3E}">
        <p14:creationId xmlns:p14="http://schemas.microsoft.com/office/powerpoint/2010/main" val="1438939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are three really good uses of DFS experts in DUI cases:</a:t>
            </a:r>
          </a:p>
          <a:p>
            <a:r>
              <a:rPr lang="en-US" sz="1800" dirty="0"/>
              <a:t>Fitzgerald: Botetourt</a:t>
            </a:r>
          </a:p>
          <a:p>
            <a:r>
              <a:rPr lang="en-US" sz="1800" dirty="0"/>
              <a:t>Spinner: Lynchburg</a:t>
            </a:r>
          </a:p>
          <a:p>
            <a:r>
              <a:rPr lang="en-US" sz="1800" dirty="0" err="1"/>
              <a:t>Smtih</a:t>
            </a:r>
            <a:r>
              <a:rPr lang="en-US" sz="1800" dirty="0"/>
              <a:t>: Caroline</a:t>
            </a:r>
          </a:p>
        </p:txBody>
      </p:sp>
      <p:sp>
        <p:nvSpPr>
          <p:cNvPr id="4" name="Slide Number Placeholder 3"/>
          <p:cNvSpPr>
            <a:spLocks noGrp="1"/>
          </p:cNvSpPr>
          <p:nvPr>
            <p:ph type="sldNum" sz="quarter" idx="5"/>
          </p:nvPr>
        </p:nvSpPr>
        <p:spPr/>
        <p:txBody>
          <a:bodyPr/>
          <a:lstStyle/>
          <a:p>
            <a:fld id="{7A65536E-680E-9947-8BD9-C310D075C644}" type="slidenum">
              <a:rPr lang="en-US" smtClean="0"/>
              <a:t>83</a:t>
            </a:fld>
            <a:endParaRPr lang="en-US"/>
          </a:p>
        </p:txBody>
      </p:sp>
    </p:spTree>
    <p:extLst>
      <p:ext uri="{BB962C8B-B14F-4D97-AF65-F5344CB8AC3E}">
        <p14:creationId xmlns:p14="http://schemas.microsoft.com/office/powerpoint/2010/main" val="25992298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Lynchburg</a:t>
            </a:r>
            <a:r>
              <a:rPr lang="en-US" sz="1800" dirty="0">
                <a:effectLst/>
              </a:rPr>
              <a:t>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HGN test. At trial, the officer testified that bodies are affected by alcohol consumption. Specifically, he testified that with a nystagmus field sobriety test, he looked for involuntary eye movement that can be present due to alcohol consumption. The defendant objected to this testimony, arguing that only a medical expert could testify about the effects of alcohol on the body. The trial court overruled the objection and allowed the testimony. The officer described how he conducted the nystagmus test and explained it was the “standard way that the test is administered.” He stated that he noticed a mild “nystagmus and jerking motion of the eye” during the test.</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84</a:t>
            </a:fld>
            <a:endParaRPr lang="en-US"/>
          </a:p>
        </p:txBody>
      </p:sp>
    </p:spTree>
    <p:extLst>
      <p:ext uri="{BB962C8B-B14F-4D97-AF65-F5344CB8AC3E}">
        <p14:creationId xmlns:p14="http://schemas.microsoft.com/office/powerpoint/2010/main" val="191436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0"/>
              </a:spcAft>
            </a:pPr>
            <a:r>
              <a:rPr lang="en-US" sz="1800" dirty="0"/>
              <a:t>Fredericksburg: During Traffic Stop</a:t>
            </a:r>
          </a:p>
          <a:p>
            <a:pPr marL="45720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OFFICER: “Do you [have] any weapons or anything like that on you?”</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DEFENDANT: “No, sir.”</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OFFICER: “Do you mind if I search you real fast just to make sure? Sir, if that’s okay.”</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DEFENDANT: “Yeah, [you’re] all right. You can search me. I don’t have any weapons.”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As the officer reached into the defendant’s jacket pocket, he asked, “Nothing on you is </a:t>
            </a:r>
            <a:r>
              <a:rPr lang="en-US" sz="1800" dirty="0" err="1">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gonna</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poke, prick, or stab me?” The defendant replied, “No, sir.” The officer searched the defendant and found a large quantity of cash and empty plastic baggies.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The officer then decided to do “a probable cause search” of the defendant’s car. In searching the car, the police found cocaine, heroin, a firearm, two digital scales, and over 300 unused baggies in various sizes. The defendant moved to suppress, but the trial court denied the motion to suppress.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7</a:t>
            </a:fld>
            <a:endParaRPr lang="en-US"/>
          </a:p>
        </p:txBody>
      </p:sp>
    </p:spTree>
    <p:extLst>
      <p:ext uri="{BB962C8B-B14F-4D97-AF65-F5344CB8AC3E}">
        <p14:creationId xmlns:p14="http://schemas.microsoft.com/office/powerpoint/2010/main" val="28337767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t>Frederick: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under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Sierra,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a person who knows that the pill or powder he possesses contains a controlled substance is criminally liable for possession, even if he thinks he possesses a particular controlled substance that turns out to be different. Here,, Court reaffirmed that § 18.2-250 requires a defendant to know that the substance he possesses is in fact a controlled substance, but not precisely what controlled substance it is. Thus, if a person thinks he has heroin, but it turns out to be fentanyl, that person has still knowingly or intentionally possessed a controlled substance in violation of § 18.2-250. The Court repeated that a claim by a defendant that he knew he was possessing a controlled substance but was unaware or mistaken as to the precise identity of that substance, is not a defense under § 18.2-250.  </a:t>
            </a:r>
          </a:p>
          <a:p>
            <a:pPr marL="0" marR="0" indent="457200">
              <a:lnSpc>
                <a:spcPct val="115000"/>
              </a:lnSpc>
              <a:spcBef>
                <a:spcPts val="0"/>
              </a:spcBef>
              <a:spcAft>
                <a:spcPts val="0"/>
              </a:spcAft>
            </a:pPr>
            <a:r>
              <a:rPr lang="en-US" sz="1800" dirty="0">
                <a:effectLst/>
                <a:latin typeface="Calibri" panose="020F0502020204030204" pitchFamily="34" charset="0"/>
                <a:ea typeface="Yu Mincho" panose="02020400000000000000" pitchFamily="18" charset="-128"/>
                <a:cs typeface="Times New Roman" panose="02020603050405020304" pitchFamily="18" charset="0"/>
              </a:rPr>
              <a:t>The Court made clear that each conviction for drug possession under § 18.2-250 requires the Commonwealth to prove that the defendant possessed the substance with knowledge of its nature and character as a controlled substance. Thus, for example, the Court explained that that if a defendant buys white powder thinking it is heroin, but it turns out to contain 17 controlled substances, the defendant in that situation would have knowingly possessed only 1 controlled substance, not 17.</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85</a:t>
            </a:fld>
            <a:endParaRPr lang="en-US"/>
          </a:p>
        </p:txBody>
      </p:sp>
    </p:spTree>
    <p:extLst>
      <p:ext uri="{BB962C8B-B14F-4D97-AF65-F5344CB8AC3E}">
        <p14:creationId xmlns:p14="http://schemas.microsoft.com/office/powerpoint/2010/main" val="5228575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800" dirty="0"/>
              <a:t>Lynchburg: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About an hour later, the officer found the defendant again and from about 50 yards away, the officer told him to stop, but the defendant again ran away escaped again. Police later arrested the defendant and charged him with misdemeanor fleeing from a law-enforcement officer under § 18.2-460(E).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indent="45720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trial, the defendant moved to strike, arguing that the Commonwealth had failed to prove under § 18.2-460(E)(ii) that the officer had the “immediate physical ability” to arrest him. The trial court denied the motion.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86</a:t>
            </a:fld>
            <a:endParaRPr lang="en-US"/>
          </a:p>
        </p:txBody>
      </p:sp>
    </p:spTree>
    <p:extLst>
      <p:ext uri="{BB962C8B-B14F-4D97-AF65-F5344CB8AC3E}">
        <p14:creationId xmlns:p14="http://schemas.microsoft.com/office/powerpoint/2010/main" val="22588475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rPr>
              <a:t>The Court examined § 18.2-460(E), which makes it a Class 1 misdemeanor to knowingly flee from a law- enforcement officer attempting to make a lawful arrest if the officer “applies physical force to the person” or has “the immediate physical ability to place the person under arrest.” The Court repeated that under </a:t>
            </a:r>
            <a:r>
              <a:rPr lang="en-US" sz="1800" i="1" dirty="0">
                <a:solidFill>
                  <a:srgbClr val="000000"/>
                </a:solidFill>
                <a:effectLst/>
                <a:latin typeface="Calibri" panose="020F0502020204030204" pitchFamily="34" charset="0"/>
                <a:ea typeface="Arial Unicode MS" panose="020B0604020202020204" pitchFamily="34" charset="-128"/>
              </a:rPr>
              <a:t>Peters</a:t>
            </a:r>
            <a:r>
              <a:rPr lang="en-US" sz="1800" dirty="0">
                <a:solidFill>
                  <a:srgbClr val="000000"/>
                </a:solidFill>
                <a:effectLst/>
                <a:latin typeface="Calibri" panose="020F0502020204030204" pitchFamily="34" charset="0"/>
                <a:ea typeface="Arial Unicode MS" panose="020B0604020202020204" pitchFamily="34" charset="-128"/>
              </a:rPr>
              <a:t> and </a:t>
            </a:r>
            <a:r>
              <a:rPr lang="en-US" sz="1800" i="1" dirty="0">
                <a:solidFill>
                  <a:srgbClr val="000000"/>
                </a:solidFill>
                <a:effectLst/>
                <a:latin typeface="Calibri" panose="020F0502020204030204" pitchFamily="34" charset="0"/>
                <a:ea typeface="Arial Unicode MS" panose="020B0604020202020204" pitchFamily="34" charset="-128"/>
              </a:rPr>
              <a:t>Joseph,</a:t>
            </a:r>
            <a:r>
              <a:rPr lang="en-US" sz="1800" dirty="0">
                <a:solidFill>
                  <a:srgbClr val="000000"/>
                </a:solidFill>
                <a:effectLst/>
                <a:latin typeface="Calibri" panose="020F0502020204030204" pitchFamily="34" charset="0"/>
                <a:ea typeface="Arial Unicode MS" panose="020B0604020202020204" pitchFamily="34" charset="-128"/>
              </a:rPr>
              <a:t> this subsection requires flight from the officer’s “immediate span of control.”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87</a:t>
            </a:fld>
            <a:endParaRPr lang="en-US"/>
          </a:p>
        </p:txBody>
      </p:sp>
    </p:spTree>
    <p:extLst>
      <p:ext uri="{BB962C8B-B14F-4D97-AF65-F5344CB8AC3E}">
        <p14:creationId xmlns:p14="http://schemas.microsoft.com/office/powerpoint/2010/main" val="8744394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t>But see Cunningham v. C/w: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Facts:</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An officer observed the defendant begging for money in violation of Martinsville’s City Code. After approaching the defendant to arrest him for that violation, the officer could smell the odor of alcohol, and decided to arrest the defendant for public intoxication. The officer ordered the defendant to place his hands on the patrol car and then attempted to grab the defendant’s hands.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However, the defendant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twisted around and grabbed hold of the officer and pushed and shoved him. After the two spun around the front of the patrol car, the defendant pushed off of the officer and ran.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trial, regarding fleeing a law enforcement officer under § 18.2-460(E), the defendant argued that if he was only detained pursuant to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Terry</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when he fled, there was no arrest and this charge failed as a matter of law for lack of an arrest. Alternatively, he also argued that if he was arrested prior to his flight, the arrest was not lawful, and the charge failed for lack of a lawful arrest.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pointed out that the officer applied physical force to the defendant and that the defendant fled. Therefore, the Court found that the evidence was sufficient to support the defendant’s conviction for violating § 18.2-460(E).</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88</a:t>
            </a:fld>
            <a:endParaRPr lang="en-US"/>
          </a:p>
        </p:txBody>
      </p:sp>
    </p:spTree>
    <p:extLst>
      <p:ext uri="{BB962C8B-B14F-4D97-AF65-F5344CB8AC3E}">
        <p14:creationId xmlns:p14="http://schemas.microsoft.com/office/powerpoint/2010/main" val="10130284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Hampton: </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a:t>
            </a:r>
            <a:r>
              <a:rPr lang="en-US" sz="1800" i="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Facts:</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The defendant robbed a store. During the robbery, the defendant made statements and gestures to imply that she had a firearm. The defendant kept her hand in her pocket and handed the victim a note that stated “[T]his is a robbery, stay calm, [and] don’t make a sound if you want to live.” At trial, the victim testified that the bulge in the defendant’s pocket did not look like a finger. She explained that she was “scared out of her mind,” because she thought she was being robbed at “gunpoint.” She explained that she believed, if the defendant “pulled that trigger,” she “would be shot.” On video, a shape in the defendant’s pocket looked like a firearm. Police arrested the defendant the next day, but did not recover a firearm.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See also Loftis v. C/w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May 2, 2023</a:t>
            </a:r>
            <a:r>
              <a:rPr lang="en-US" sz="1800" dirty="0">
                <a:effectLst/>
              </a:rPr>
              <a:t> (Danville)</a:t>
            </a:r>
            <a:r>
              <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60/383,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a:t>
            </a:r>
            <a:r>
              <a:rPr lang="en-US" sz="1800" i="1" dirty="0">
                <a:effectLst/>
                <a:latin typeface="Calibri" panose="020F0502020204030204" pitchFamily="34" charset="0"/>
                <a:ea typeface="Yu Mincho" panose="02020400000000000000" pitchFamily="18" charset="-128"/>
                <a:cs typeface="Times New Roman" panose="02020603050405020304" pitchFamily="18" charset="0"/>
              </a:rPr>
              <a:t>Facts:</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 The defendant broke into a home and held a gun to the victim’s head, threatening to kill her. At trial, the victim testified that it was a “real gun” and stated both that she had seen it before because she had been friends with the defendant and that she knew the difference between a “toy gun” and a “real gun.” 	The Court ruled that the evidence was sufficient that the defendant possessed a firearm based on the defendant’s implied assertion that the weapon was a gun and the victim’s description of the defendant’s weapon. The Court repeated that whether a firearm meets the requisite definition is a question of fact that may be proven by circumstantial evidence. The Court noted that the victim’s ability to identify the defendant’s pistol was subject to cross-examination, and that the determination of how much weight to give to her identification of the object as the defendant’s pistol was a matter for the trier of fact.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89</a:t>
            </a:fld>
            <a:endParaRPr lang="en-US"/>
          </a:p>
        </p:txBody>
      </p:sp>
    </p:spTree>
    <p:extLst>
      <p:ext uri="{BB962C8B-B14F-4D97-AF65-F5344CB8AC3E}">
        <p14:creationId xmlns:p14="http://schemas.microsoft.com/office/powerpoint/2010/main" val="26663989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90</a:t>
            </a:fld>
            <a:endParaRPr lang="en-US"/>
          </a:p>
        </p:txBody>
      </p:sp>
    </p:spTree>
    <p:extLst>
      <p:ext uri="{BB962C8B-B14F-4D97-AF65-F5344CB8AC3E}">
        <p14:creationId xmlns:p14="http://schemas.microsoft.com/office/powerpoint/2010/main" val="28999559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Court: </a:t>
            </a:r>
            <a:r>
              <a:rPr lang="en-US" sz="1800" dirty="0">
                <a:solidFill>
                  <a:srgbClr val="000000"/>
                </a:solidFill>
                <a:effectLst/>
                <a:latin typeface="Calibri" panose="020F0502020204030204" pitchFamily="34" charset="0"/>
                <a:ea typeface="Arial Unicode MS" panose="020B0604020202020204" pitchFamily="34" charset="-128"/>
              </a:rPr>
              <a:t>for a threat to be punishable from a constitutional standpoint, at a minimum, the offender must have “consciously disregarded a substantial risk that his communications would be viewed as threatening violence;” The speaker need not actually intend to carry out the threat.”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91</a:t>
            </a:fld>
            <a:endParaRPr lang="en-US"/>
          </a:p>
        </p:txBody>
      </p:sp>
    </p:spTree>
    <p:extLst>
      <p:ext uri="{BB962C8B-B14F-4D97-AF65-F5344CB8AC3E}">
        <p14:creationId xmlns:p14="http://schemas.microsoft.com/office/powerpoint/2010/main" val="15377564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7A65536E-680E-9947-8BD9-C310D075C644}" type="slidenum">
              <a:rPr lang="en-US" smtClean="0"/>
              <a:t>92</a:t>
            </a:fld>
            <a:endParaRPr lang="en-US"/>
          </a:p>
        </p:txBody>
      </p:sp>
    </p:spTree>
    <p:extLst>
      <p:ext uri="{BB962C8B-B14F-4D97-AF65-F5344CB8AC3E}">
        <p14:creationId xmlns:p14="http://schemas.microsoft.com/office/powerpoint/2010/main" val="18951323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93</a:t>
            </a:fld>
            <a:endParaRPr lang="en-US"/>
          </a:p>
        </p:txBody>
      </p:sp>
    </p:spTree>
    <p:extLst>
      <p:ext uri="{BB962C8B-B14F-4D97-AF65-F5344CB8AC3E}">
        <p14:creationId xmlns:p14="http://schemas.microsoft.com/office/powerpoint/2010/main" val="155752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a:t>
            </a:fld>
            <a:endParaRPr lang="en-US"/>
          </a:p>
        </p:txBody>
      </p:sp>
    </p:spTree>
    <p:extLst>
      <p:ext uri="{BB962C8B-B14F-4D97-AF65-F5344CB8AC3E}">
        <p14:creationId xmlns:p14="http://schemas.microsoft.com/office/powerpoint/2010/main" val="192056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In Lee: Spotsylvania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During the conversation, one of the officers asked the defendant “Is there anything in that backpack that we need to know about?” The defendant replied, “No. I got my pills. That’s it.” The other officer then inquired, “Can he [the other officer] check it? Do you mind if he checks it?” The defendant removed his backpack and handed it to the other officer. The defendant then watched the officer search his backpack. 	The officer unzipped the backpack and found plastic baggies and a set of digital scales. When the officer found a prescription pill bottle in the backpack, the defendant quickly exclaimed, “That’s for my heart.” However, the defendant did not object to the ongoing search. While the officer continued to search the backpack, the defendant identified himself to the officers. The officer then removed a white pill bottle from the backpack, searched it, and determined that it apparently contained dietary supplements. He then searched the prescription pill bottle that the defendant had claimed contained his heart medication. The officer testified that inside the prescription pill bottle were five plastic baggies that each contained a white powder rocklike substance resembling crack cocaine. He noted that there were also several pills being pressed down by the plastic baggies.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reasoned that given the general, open-ended nature of the officer’s request for consent to search the backpack after the defendant mentioned his pills, coupled with the defendant’s failure to specify any restrictions, it was objectively reasonable for the officer to infer that the defendant provided a “general and unqualified consent” to search the backpack and its contents for anything illegal. Furthermore, the Court contended that the defendant’s “passive acquiescence” while the officer first searched the white bottle that apparently contained dietary supplements and then the prescription pill bottle that were both found inside the backpack affirmed that the containers in the backpack were “within the scope of his consent.” The Court noted that the defendant was aware that, at that point, the officer suspected him of selling narcotics, and he could reasonably infer that the officer sought evidence of drug distribution when the officer began searching the pill bottles. The Court pointed out that the defendant did not object, withdraw his consent, or state in any way that the search had at that point exceeded the scope of his consent.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9</a:t>
            </a:fld>
            <a:endParaRPr lang="en-US"/>
          </a:p>
        </p:txBody>
      </p:sp>
    </p:spTree>
    <p:extLst>
      <p:ext uri="{BB962C8B-B14F-4D97-AF65-F5344CB8AC3E}">
        <p14:creationId xmlns:p14="http://schemas.microsoft.com/office/powerpoint/2010/main" val="34685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6/4/24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6/4/24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mailto:ejcasey@wm.edu"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266" y="1341941"/>
            <a:ext cx="7575468" cy="2087059"/>
          </a:xfrm>
        </p:spPr>
        <p:txBody>
          <a:bodyPr/>
          <a:lstStyle/>
          <a:p>
            <a:r>
              <a:rPr lang="en-US" dirty="0"/>
              <a:t>Appellate Update</a:t>
            </a:r>
            <a:br>
              <a:rPr lang="en-US" dirty="0"/>
            </a:br>
            <a:r>
              <a:rPr lang="en-US" dirty="0"/>
              <a:t>for Law Enforcement</a:t>
            </a:r>
          </a:p>
        </p:txBody>
      </p:sp>
      <p:sp>
        <p:nvSpPr>
          <p:cNvPr id="7" name="Subtitle 6">
            <a:extLst>
              <a:ext uri="{FF2B5EF4-FFF2-40B4-BE49-F238E27FC236}">
                <a16:creationId xmlns:a16="http://schemas.microsoft.com/office/drawing/2014/main" id="{FCFA1858-03E2-2546-B3B5-891EF1F12AAA}"/>
              </a:ext>
            </a:extLst>
          </p:cNvPr>
          <p:cNvSpPr>
            <a:spLocks noGrp="1"/>
          </p:cNvSpPr>
          <p:nvPr>
            <p:ph type="subTitle" idx="1"/>
          </p:nvPr>
        </p:nvSpPr>
        <p:spPr>
          <a:xfrm>
            <a:off x="2308266" y="3670122"/>
            <a:ext cx="7575468" cy="1741121"/>
          </a:xfrm>
        </p:spPr>
        <p:txBody>
          <a:bodyPr>
            <a:noAutofit/>
          </a:bodyPr>
          <a:lstStyle/>
          <a:p>
            <a:pPr>
              <a:spcBef>
                <a:spcPts val="300"/>
              </a:spcBef>
              <a:spcAft>
                <a:spcPts val="300"/>
              </a:spcAft>
            </a:pPr>
            <a:r>
              <a:rPr lang="en-US" sz="3200" dirty="0"/>
              <a:t>2023 - 2024</a:t>
            </a:r>
          </a:p>
          <a:p>
            <a:pPr>
              <a:spcBef>
                <a:spcPts val="300"/>
              </a:spcBef>
              <a:spcAft>
                <a:spcPts val="300"/>
              </a:spcAft>
            </a:pPr>
            <a:r>
              <a:rPr lang="en-US" sz="3000" dirty="0"/>
              <a:t>Commonwealth’s Attorneys’ Services Council</a:t>
            </a:r>
          </a:p>
        </p:txBody>
      </p:sp>
      <p:pic>
        <p:nvPicPr>
          <p:cNvPr id="4" name="Picture 3">
            <a:extLst>
              <a:ext uri="{FF2B5EF4-FFF2-40B4-BE49-F238E27FC236}">
                <a16:creationId xmlns:a16="http://schemas.microsoft.com/office/drawing/2014/main" id="{BDB4E320-4D1D-F846-9293-42C2CF3EBD77}"/>
              </a:ext>
            </a:extLst>
          </p:cNvPr>
          <p:cNvPicPr>
            <a:picLocks noChangeAspect="1"/>
          </p:cNvPicPr>
          <p:nvPr/>
        </p:nvPicPr>
        <p:blipFill>
          <a:blip r:embed="rId3"/>
          <a:stretch>
            <a:fillRect/>
          </a:stretch>
        </p:blipFill>
        <p:spPr>
          <a:xfrm>
            <a:off x="2308266" y="10504"/>
            <a:ext cx="7575468" cy="1331437"/>
          </a:xfrm>
          <a:prstGeom prst="rect">
            <a:avLst/>
          </a:prstGeom>
          <a:solidFill>
            <a:schemeClr val="bg1"/>
          </a:solidFill>
        </p:spPr>
      </p:pic>
      <p:sp>
        <p:nvSpPr>
          <p:cNvPr id="3" name="TextBox 2">
            <a:extLst>
              <a:ext uri="{FF2B5EF4-FFF2-40B4-BE49-F238E27FC236}">
                <a16:creationId xmlns:a16="http://schemas.microsoft.com/office/drawing/2014/main" id="{F6DF0F4F-79D5-4940-9E8B-B5B1702183A0}"/>
              </a:ext>
            </a:extLst>
          </p:cNvPr>
          <p:cNvSpPr txBox="1"/>
          <p:nvPr/>
        </p:nvSpPr>
        <p:spPr>
          <a:xfrm>
            <a:off x="1213188" y="6108400"/>
            <a:ext cx="9765622" cy="923330"/>
          </a:xfrm>
          <a:prstGeom prst="rect">
            <a:avLst/>
          </a:prstGeom>
          <a:noFill/>
        </p:spPr>
        <p:txBody>
          <a:bodyPr wrap="none" rtlCol="0">
            <a:spAutoFit/>
          </a:bodyPr>
          <a:lstStyle/>
          <a:p>
            <a:pPr algn="ctr"/>
            <a:r>
              <a:rPr lang="en-US" dirty="0"/>
              <a:t>This document was prepared by the Virginia Commonwealth’s Attorneys’ Services Council </a:t>
            </a:r>
          </a:p>
          <a:p>
            <a:pPr algn="ctr"/>
            <a:r>
              <a:rPr lang="en-US" dirty="0"/>
              <a:t>pursuant to Va. Code § 2.2-3705.7(29) for the training of state prosecutors and law enforcement personnel.</a:t>
            </a:r>
          </a:p>
          <a:p>
            <a:pPr algn="ctr"/>
            <a:endParaRPr lang="en-US" dirty="0"/>
          </a:p>
        </p:txBody>
      </p:sp>
    </p:spTree>
    <p:extLst>
      <p:ext uri="{BB962C8B-B14F-4D97-AF65-F5344CB8AC3E}">
        <p14:creationId xmlns:p14="http://schemas.microsoft.com/office/powerpoint/2010/main" val="123928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F2AD-84AF-BC89-6F01-EB18AA0C46C6}"/>
              </a:ext>
            </a:extLst>
          </p:cNvPr>
          <p:cNvSpPr>
            <a:spLocks noGrp="1"/>
          </p:cNvSpPr>
          <p:nvPr>
            <p:ph type="title"/>
          </p:nvPr>
        </p:nvSpPr>
        <p:spPr>
          <a:xfrm>
            <a:off x="1295402" y="880878"/>
            <a:ext cx="9601196" cy="1303867"/>
          </a:xfrm>
        </p:spPr>
        <p:txBody>
          <a:bodyPr>
            <a:normAutofit fontScale="90000"/>
          </a:bodyPr>
          <a:lstStyle/>
          <a:p>
            <a:r>
              <a:rPr lang="en-US" dirty="0"/>
              <a:t>Reasonable Suspicion and Nervousness: </a:t>
            </a:r>
            <a:br>
              <a:rPr lang="en-US" dirty="0"/>
            </a:br>
            <a:r>
              <a:rPr lang="en-US" sz="4400" i="1" dirty="0"/>
              <a:t>U.S. v. Smart</a:t>
            </a:r>
            <a:r>
              <a:rPr lang="en-US" sz="4400" dirty="0"/>
              <a:t>: January 22, 2024:</a:t>
            </a:r>
            <a:endParaRPr lang="en-US" dirty="0"/>
          </a:p>
        </p:txBody>
      </p:sp>
      <p:sp>
        <p:nvSpPr>
          <p:cNvPr id="3" name="Content Placeholder 2">
            <a:extLst>
              <a:ext uri="{FF2B5EF4-FFF2-40B4-BE49-F238E27FC236}">
                <a16:creationId xmlns:a16="http://schemas.microsoft.com/office/drawing/2014/main" id="{C7A4D092-3466-E82E-75D7-426B60A2021B}"/>
              </a:ext>
            </a:extLst>
          </p:cNvPr>
          <p:cNvSpPr>
            <a:spLocks noGrp="1"/>
          </p:cNvSpPr>
          <p:nvPr>
            <p:ph idx="1"/>
          </p:nvPr>
        </p:nvSpPr>
        <p:spPr>
          <a:xfrm>
            <a:off x="768626" y="2544417"/>
            <a:ext cx="10694503" cy="3631095"/>
          </a:xfrm>
        </p:spPr>
        <p:txBody>
          <a:bodyPr>
            <a:noAutofit/>
          </a:bodyPr>
          <a:lstStyle/>
          <a:p>
            <a:r>
              <a:rPr lang="en-US" sz="2800" dirty="0"/>
              <a:t>True that “most everyone is nervous when interacting with the police.” </a:t>
            </a:r>
          </a:p>
          <a:p>
            <a:r>
              <a:rPr lang="en-US" sz="2800" dirty="0"/>
              <a:t>Nervousness can still be a relevant factor to the reasonable suspicion inquiry where:</a:t>
            </a:r>
          </a:p>
          <a:p>
            <a:pPr marL="914400" lvl="1" indent="-457200">
              <a:buFont typeface="+mj-lt"/>
              <a:buAutoNum type="arabicPeriod"/>
            </a:pPr>
            <a:r>
              <a:rPr lang="en-US" sz="2800" dirty="0"/>
              <a:t>suspect’s nervousness is extreme - “unusual, beyond the norm, or evasive” - and </a:t>
            </a:r>
          </a:p>
          <a:p>
            <a:pPr marL="914400" lvl="1" indent="-457200">
              <a:buFont typeface="+mj-lt"/>
              <a:buAutoNum type="arabicPeriod"/>
            </a:pPr>
            <a:r>
              <a:rPr lang="en-US" sz="2800" dirty="0"/>
              <a:t>officer articulates specific facts supporting his conclusion that the suspect was extremely nervous.</a:t>
            </a:r>
          </a:p>
        </p:txBody>
      </p:sp>
    </p:spTree>
    <p:extLst>
      <p:ext uri="{BB962C8B-B14F-4D97-AF65-F5344CB8AC3E}">
        <p14:creationId xmlns:p14="http://schemas.microsoft.com/office/powerpoint/2010/main" val="225020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8590-E709-45A9-47F0-AF7437423AC7}"/>
              </a:ext>
            </a:extLst>
          </p:cNvPr>
          <p:cNvSpPr>
            <a:spLocks noGrp="1"/>
          </p:cNvSpPr>
          <p:nvPr>
            <p:ph type="title"/>
          </p:nvPr>
        </p:nvSpPr>
        <p:spPr/>
        <p:txBody>
          <a:bodyPr>
            <a:normAutofit fontScale="90000"/>
          </a:bodyPr>
          <a:lstStyle/>
          <a:p>
            <a:r>
              <a:rPr lang="en-US" dirty="0"/>
              <a:t>Reasonable Suspicion and Nervousness</a:t>
            </a:r>
            <a:br>
              <a:rPr lang="en-US" dirty="0"/>
            </a:br>
            <a:r>
              <a:rPr lang="en-US" i="1" dirty="0"/>
              <a:t>U.S. v. </a:t>
            </a:r>
            <a:r>
              <a:rPr lang="en-US" i="1" dirty="0" err="1"/>
              <a:t>Podbielski</a:t>
            </a:r>
            <a:r>
              <a:rPr lang="en-US" dirty="0"/>
              <a:t>, 4</a:t>
            </a:r>
            <a:r>
              <a:rPr lang="en-US" baseline="30000" dirty="0"/>
              <a:t>th</a:t>
            </a:r>
            <a:r>
              <a:rPr lang="en-US" dirty="0"/>
              <a:t> Cir., August 1, 2023</a:t>
            </a:r>
          </a:p>
        </p:txBody>
      </p:sp>
      <p:sp>
        <p:nvSpPr>
          <p:cNvPr id="3" name="Content Placeholder 2">
            <a:extLst>
              <a:ext uri="{FF2B5EF4-FFF2-40B4-BE49-F238E27FC236}">
                <a16:creationId xmlns:a16="http://schemas.microsoft.com/office/drawing/2014/main" id="{7DD166CF-8086-D584-C600-F59C036FFFC9}"/>
              </a:ext>
            </a:extLst>
          </p:cNvPr>
          <p:cNvSpPr>
            <a:spLocks noGrp="1"/>
          </p:cNvSpPr>
          <p:nvPr>
            <p:ph idx="1"/>
          </p:nvPr>
        </p:nvSpPr>
        <p:spPr>
          <a:xfrm>
            <a:off x="927652" y="2557670"/>
            <a:ext cx="10588487" cy="3578086"/>
          </a:xfrm>
        </p:spPr>
        <p:txBody>
          <a:bodyPr>
            <a:normAutofit/>
          </a:bodyPr>
          <a:lstStyle/>
          <a:p>
            <a:r>
              <a:rPr lang="en-US" sz="2600" dirty="0"/>
              <a:t>Passenger’s unusual, nervous behavior did provide some reason for suspicion. </a:t>
            </a:r>
          </a:p>
          <a:p>
            <a:r>
              <a:rPr lang="en-US" sz="2600" dirty="0"/>
              <a:t>“sweating profusely on a cold day, hands shaking, . . . and increased agitation when asked routine questions” are indicative of “exceptional nervousness” contributing to reasonable suspicion.</a:t>
            </a:r>
          </a:p>
          <a:p>
            <a:r>
              <a:rPr lang="en-US" sz="2600" dirty="0"/>
              <a:t>However, “once we eliminate the facts that are reasonably attributable to innocent travelers, or are improper for consideration, we are left with very little. What remains is Appellant’s nervousness after being pulled over while driving on a suspended license and Parton’s unzipped pants.”</a:t>
            </a:r>
          </a:p>
        </p:txBody>
      </p:sp>
    </p:spTree>
    <p:extLst>
      <p:ext uri="{BB962C8B-B14F-4D97-AF65-F5344CB8AC3E}">
        <p14:creationId xmlns:p14="http://schemas.microsoft.com/office/powerpoint/2010/main" val="428091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27A7-A7C6-4D8D-B525-6A05245CF4CF}"/>
              </a:ext>
            </a:extLst>
          </p:cNvPr>
          <p:cNvSpPr>
            <a:spLocks noGrp="1"/>
          </p:cNvSpPr>
          <p:nvPr>
            <p:ph type="title"/>
          </p:nvPr>
        </p:nvSpPr>
        <p:spPr/>
        <p:txBody>
          <a:bodyPr>
            <a:normAutofit fontScale="90000"/>
          </a:bodyPr>
          <a:lstStyle/>
          <a:p>
            <a:r>
              <a:rPr lang="en-US" dirty="0"/>
              <a:t>Reasonable Suspicion and DUI: </a:t>
            </a:r>
            <a:br>
              <a:rPr lang="en-US" dirty="0"/>
            </a:br>
            <a:r>
              <a:rPr lang="en-US" sz="4400" i="1" dirty="0" err="1"/>
              <a:t>Lundmark</a:t>
            </a:r>
            <a:r>
              <a:rPr lang="en-US" sz="4400" i="1" dirty="0"/>
              <a:t> v. C/w</a:t>
            </a:r>
            <a:r>
              <a:rPr lang="en-US" sz="4400" dirty="0"/>
              <a:t>: August 1, 2023 (Unp.)</a:t>
            </a:r>
            <a:endParaRPr lang="en-US" dirty="0"/>
          </a:p>
        </p:txBody>
      </p:sp>
      <p:sp>
        <p:nvSpPr>
          <p:cNvPr id="3" name="Content Placeholder 2">
            <a:extLst>
              <a:ext uri="{FF2B5EF4-FFF2-40B4-BE49-F238E27FC236}">
                <a16:creationId xmlns:a16="http://schemas.microsoft.com/office/drawing/2014/main" id="{70E7867A-BDC1-D280-C7A1-ADAE7576DC90}"/>
              </a:ext>
            </a:extLst>
          </p:cNvPr>
          <p:cNvSpPr>
            <a:spLocks noGrp="1"/>
          </p:cNvSpPr>
          <p:nvPr>
            <p:ph idx="1"/>
          </p:nvPr>
        </p:nvSpPr>
        <p:spPr>
          <a:xfrm>
            <a:off x="861392" y="2556931"/>
            <a:ext cx="10668000" cy="3499311"/>
          </a:xfrm>
        </p:spPr>
        <p:txBody>
          <a:bodyPr>
            <a:noAutofit/>
          </a:bodyPr>
          <a:lstStyle/>
          <a:p>
            <a:r>
              <a:rPr lang="en-US" sz="2700" dirty="0"/>
              <a:t>Officer stopped defendant’s vehicle because, despite having a green light, the defendant’s car remained stopped, its brake lights illuminated, for several seconds.</a:t>
            </a:r>
          </a:p>
          <a:p>
            <a:r>
              <a:rPr lang="en-US" sz="2700" dirty="0"/>
              <a:t>Court: Officer had reasonable suspicion to stop for § 46.2-833(A).</a:t>
            </a:r>
          </a:p>
          <a:p>
            <a:r>
              <a:rPr lang="en-US" sz="2700" dirty="0"/>
              <a:t>Mere possibility that defendant might have had innocent explanation for not moving did not negate reasonable suspicion that defendant had violated law.</a:t>
            </a:r>
          </a:p>
          <a:p>
            <a:endParaRPr lang="en-US" sz="2700" dirty="0"/>
          </a:p>
        </p:txBody>
      </p:sp>
    </p:spTree>
    <p:extLst>
      <p:ext uri="{BB962C8B-B14F-4D97-AF65-F5344CB8AC3E}">
        <p14:creationId xmlns:p14="http://schemas.microsoft.com/office/powerpoint/2010/main" val="203534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1D54-E02B-7B3A-6102-440223C0AF43}"/>
              </a:ext>
            </a:extLst>
          </p:cNvPr>
          <p:cNvSpPr>
            <a:spLocks noGrp="1"/>
          </p:cNvSpPr>
          <p:nvPr>
            <p:ph type="title"/>
          </p:nvPr>
        </p:nvSpPr>
        <p:spPr/>
        <p:txBody>
          <a:bodyPr>
            <a:normAutofit/>
          </a:bodyPr>
          <a:lstStyle/>
          <a:p>
            <a:pPr algn="l"/>
            <a:r>
              <a:rPr lang="en-US" sz="5200" dirty="0"/>
              <a:t>Pat-Downs</a:t>
            </a:r>
          </a:p>
        </p:txBody>
      </p:sp>
      <p:sp>
        <p:nvSpPr>
          <p:cNvPr id="3" name="Text Placeholder 2">
            <a:extLst>
              <a:ext uri="{FF2B5EF4-FFF2-40B4-BE49-F238E27FC236}">
                <a16:creationId xmlns:a16="http://schemas.microsoft.com/office/drawing/2014/main" id="{9646AC9A-7893-EB89-4716-E5D73C9660FB}"/>
              </a:ext>
            </a:extLst>
          </p:cNvPr>
          <p:cNvSpPr>
            <a:spLocks noGrp="1"/>
          </p:cNvSpPr>
          <p:nvPr>
            <p:ph type="body" idx="1"/>
          </p:nvPr>
        </p:nvSpPr>
        <p:spPr/>
        <p:txBody>
          <a:bodyPr>
            <a:normAutofit/>
          </a:bodyPr>
          <a:lstStyle/>
          <a:p>
            <a:pPr algn="l"/>
            <a:r>
              <a:rPr lang="en-US" sz="3600" dirty="0"/>
              <a:t>Scope of Lawful Frisks</a:t>
            </a:r>
          </a:p>
        </p:txBody>
      </p:sp>
    </p:spTree>
    <p:extLst>
      <p:ext uri="{BB962C8B-B14F-4D97-AF65-F5344CB8AC3E}">
        <p14:creationId xmlns:p14="http://schemas.microsoft.com/office/powerpoint/2010/main" val="225011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A150-3F09-5C9B-ADA1-2BEBC49F6308}"/>
              </a:ext>
            </a:extLst>
          </p:cNvPr>
          <p:cNvSpPr>
            <a:spLocks noGrp="1"/>
          </p:cNvSpPr>
          <p:nvPr>
            <p:ph type="title"/>
          </p:nvPr>
        </p:nvSpPr>
        <p:spPr/>
        <p:txBody>
          <a:bodyPr>
            <a:normAutofit fontScale="90000"/>
          </a:bodyPr>
          <a:lstStyle/>
          <a:p>
            <a:r>
              <a:rPr lang="en-US" dirty="0"/>
              <a:t>Dangerous Items: Syringe</a:t>
            </a:r>
            <a:br>
              <a:rPr lang="en-US" dirty="0"/>
            </a:br>
            <a:r>
              <a:rPr lang="en-US" i="1" dirty="0"/>
              <a:t>Thompson v. C/w</a:t>
            </a:r>
            <a:r>
              <a:rPr lang="en-US" dirty="0"/>
              <a:t>: November 28, 2023 (Unp.)</a:t>
            </a:r>
          </a:p>
        </p:txBody>
      </p:sp>
      <p:sp>
        <p:nvSpPr>
          <p:cNvPr id="3" name="Content Placeholder 2">
            <a:extLst>
              <a:ext uri="{FF2B5EF4-FFF2-40B4-BE49-F238E27FC236}">
                <a16:creationId xmlns:a16="http://schemas.microsoft.com/office/drawing/2014/main" id="{7E10510A-D977-C219-CB0F-9CFE23EB5F38}"/>
              </a:ext>
            </a:extLst>
          </p:cNvPr>
          <p:cNvSpPr>
            <a:spLocks noGrp="1"/>
          </p:cNvSpPr>
          <p:nvPr>
            <p:ph idx="1"/>
          </p:nvPr>
        </p:nvSpPr>
        <p:spPr>
          <a:xfrm>
            <a:off x="800328" y="2556932"/>
            <a:ext cx="10591343" cy="3318936"/>
          </a:xfrm>
        </p:spPr>
        <p:txBody>
          <a:bodyPr>
            <a:noAutofit/>
          </a:bodyPr>
          <a:lstStyle/>
          <a:p>
            <a:r>
              <a:rPr lang="en-US" sz="2800" dirty="0"/>
              <a:t>During disorderly conduct investigation, defendant was walking around scene. </a:t>
            </a:r>
          </a:p>
          <a:p>
            <a:r>
              <a:rPr lang="en-US" sz="2800" dirty="0"/>
              <a:t>Officer could see the “top half of the syringe” sticking out of defendant’s pants pocket and observed that the syringe contained a liquid. </a:t>
            </a:r>
          </a:p>
          <a:p>
            <a:r>
              <a:rPr lang="en-US" sz="2800" dirty="0"/>
              <a:t>Officer saw defendant try to push the syringe down into his pants pocket so as to conceal it, but the syringe “came back up again later on.” </a:t>
            </a:r>
          </a:p>
        </p:txBody>
      </p:sp>
    </p:spTree>
    <p:extLst>
      <p:ext uri="{BB962C8B-B14F-4D97-AF65-F5344CB8AC3E}">
        <p14:creationId xmlns:p14="http://schemas.microsoft.com/office/powerpoint/2010/main" val="208768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C490-8973-3116-844E-D653FB909DE9}"/>
              </a:ext>
            </a:extLst>
          </p:cNvPr>
          <p:cNvSpPr>
            <a:spLocks noGrp="1"/>
          </p:cNvSpPr>
          <p:nvPr>
            <p:ph type="title"/>
          </p:nvPr>
        </p:nvSpPr>
        <p:spPr/>
        <p:txBody>
          <a:bodyPr/>
          <a:lstStyle/>
          <a:p>
            <a:r>
              <a:rPr lang="en-US" dirty="0"/>
              <a:t>Court: Pat Down Lawful</a:t>
            </a:r>
          </a:p>
        </p:txBody>
      </p:sp>
      <p:sp>
        <p:nvSpPr>
          <p:cNvPr id="3" name="Content Placeholder 2">
            <a:extLst>
              <a:ext uri="{FF2B5EF4-FFF2-40B4-BE49-F238E27FC236}">
                <a16:creationId xmlns:a16="http://schemas.microsoft.com/office/drawing/2014/main" id="{09952735-B912-A47C-8B08-9F407D36E05E}"/>
              </a:ext>
            </a:extLst>
          </p:cNvPr>
          <p:cNvSpPr>
            <a:spLocks noGrp="1"/>
          </p:cNvSpPr>
          <p:nvPr>
            <p:ph idx="1"/>
          </p:nvPr>
        </p:nvSpPr>
        <p:spPr>
          <a:xfrm>
            <a:off x="1295401" y="2556932"/>
            <a:ext cx="10088216" cy="3318936"/>
          </a:xfrm>
        </p:spPr>
        <p:txBody>
          <a:bodyPr>
            <a:noAutofit/>
          </a:bodyPr>
          <a:lstStyle/>
          <a:p>
            <a:r>
              <a:rPr lang="en-US" sz="2800" dirty="0"/>
              <a:t>Syringe is not necessarily “an innocent item” like a hand-rolled cigarette or a film canister. </a:t>
            </a:r>
          </a:p>
          <a:p>
            <a:r>
              <a:rPr lang="en-US" sz="2800" dirty="0"/>
              <a:t>Officer was permitted to seize dangerous items like the liquid-filled syringe, which could have endangered officers’ safety and others.</a:t>
            </a:r>
          </a:p>
          <a:p>
            <a:r>
              <a:rPr lang="en-US" sz="2800" dirty="0"/>
              <a:t>Also: Once defendant denied knowledge of syringe that officer removed &amp; denied ownership of his own pants, officer had probable cause defendant was in possession of a controlled substance.</a:t>
            </a:r>
          </a:p>
        </p:txBody>
      </p:sp>
    </p:spTree>
    <p:extLst>
      <p:ext uri="{BB962C8B-B14F-4D97-AF65-F5344CB8AC3E}">
        <p14:creationId xmlns:p14="http://schemas.microsoft.com/office/powerpoint/2010/main" val="404952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4BDA-6167-A4F8-1DE0-B62421DE8E99}"/>
              </a:ext>
            </a:extLst>
          </p:cNvPr>
          <p:cNvSpPr>
            <a:spLocks noGrp="1"/>
          </p:cNvSpPr>
          <p:nvPr>
            <p:ph type="title"/>
          </p:nvPr>
        </p:nvSpPr>
        <p:spPr/>
        <p:txBody>
          <a:bodyPr>
            <a:normAutofit fontScale="90000"/>
          </a:bodyPr>
          <a:lstStyle/>
          <a:p>
            <a:r>
              <a:rPr lang="en-US" dirty="0"/>
              <a:t>Vehicle Frisks</a:t>
            </a:r>
            <a:br>
              <a:rPr lang="en-US" dirty="0"/>
            </a:br>
            <a:r>
              <a:rPr lang="en-US" i="1" dirty="0"/>
              <a:t>Johnson v. C/w</a:t>
            </a:r>
            <a:r>
              <a:rPr lang="en-US" dirty="0"/>
              <a:t>: August 8, 2023 (Unp.)</a:t>
            </a:r>
          </a:p>
        </p:txBody>
      </p:sp>
      <p:sp>
        <p:nvSpPr>
          <p:cNvPr id="3" name="Content Placeholder 2">
            <a:extLst>
              <a:ext uri="{FF2B5EF4-FFF2-40B4-BE49-F238E27FC236}">
                <a16:creationId xmlns:a16="http://schemas.microsoft.com/office/drawing/2014/main" id="{4BC60D3C-6A6F-DF6D-7612-B330B4CE3D79}"/>
              </a:ext>
            </a:extLst>
          </p:cNvPr>
          <p:cNvSpPr>
            <a:spLocks noGrp="1"/>
          </p:cNvSpPr>
          <p:nvPr>
            <p:ph idx="1"/>
          </p:nvPr>
        </p:nvSpPr>
        <p:spPr>
          <a:xfrm>
            <a:off x="755374" y="2556931"/>
            <a:ext cx="10760765" cy="3698095"/>
          </a:xfrm>
        </p:spPr>
        <p:txBody>
          <a:bodyPr>
            <a:normAutofit/>
          </a:bodyPr>
          <a:lstStyle/>
          <a:p>
            <a:r>
              <a:rPr lang="en-US" sz="2800" dirty="0"/>
              <a:t>Officer removed defendant from vehicle, then returned to defendant’s truck and searched it for weapons, finding defendant’s firearm underneath the edge of defendant’s seat. </a:t>
            </a:r>
          </a:p>
          <a:p>
            <a:r>
              <a:rPr lang="en-US" sz="2800" dirty="0"/>
              <a:t>Court: Officer had reasonable suspicion to pat down defendant.</a:t>
            </a:r>
          </a:p>
          <a:p>
            <a:r>
              <a:rPr lang="en-US" sz="2800" dirty="0"/>
              <a:t>Search was lawful under </a:t>
            </a:r>
            <a:r>
              <a:rPr lang="en-US" sz="2800" i="1" dirty="0"/>
              <a:t>Glover v. C/w</a:t>
            </a:r>
            <a:r>
              <a:rPr lang="en-US" sz="2800" dirty="0"/>
              <a:t>, 3 Va. App. 152 (1986).</a:t>
            </a:r>
          </a:p>
          <a:p>
            <a:r>
              <a:rPr lang="en-US" sz="2800" dirty="0"/>
              <a:t>Note: 4</a:t>
            </a:r>
            <a:r>
              <a:rPr lang="en-US" sz="2800" baseline="30000" dirty="0"/>
              <a:t>th</a:t>
            </a:r>
            <a:r>
              <a:rPr lang="en-US" sz="2800" dirty="0"/>
              <a:t> Circuit 2022 </a:t>
            </a:r>
            <a:r>
              <a:rPr lang="en-US" sz="2800" i="1" dirty="0"/>
              <a:t>Buster</a:t>
            </a:r>
            <a:r>
              <a:rPr lang="en-US" sz="2800" dirty="0"/>
              <a:t> ruling has contrary language (from which the 4</a:t>
            </a:r>
            <a:r>
              <a:rPr lang="en-US" sz="2800" baseline="30000" dirty="0"/>
              <a:t>th</a:t>
            </a:r>
            <a:r>
              <a:rPr lang="en-US" sz="2800" dirty="0"/>
              <a:t> Circuit itself has been trying to distance itself).  </a:t>
            </a:r>
          </a:p>
          <a:p>
            <a:endParaRPr lang="en-US" sz="2800" dirty="0"/>
          </a:p>
          <a:p>
            <a:endParaRPr lang="en-US" sz="2800" dirty="0"/>
          </a:p>
        </p:txBody>
      </p:sp>
    </p:spTree>
    <p:extLst>
      <p:ext uri="{BB962C8B-B14F-4D97-AF65-F5344CB8AC3E}">
        <p14:creationId xmlns:p14="http://schemas.microsoft.com/office/powerpoint/2010/main" val="297583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EDF3-5D50-5AA9-450A-B492F1364C78}"/>
              </a:ext>
            </a:extLst>
          </p:cNvPr>
          <p:cNvSpPr>
            <a:spLocks noGrp="1"/>
          </p:cNvSpPr>
          <p:nvPr>
            <p:ph type="title"/>
          </p:nvPr>
        </p:nvSpPr>
        <p:spPr/>
        <p:txBody>
          <a:bodyPr>
            <a:normAutofit fontScale="90000"/>
          </a:bodyPr>
          <a:lstStyle/>
          <a:p>
            <a:r>
              <a:rPr lang="en-US" dirty="0"/>
              <a:t>Court: </a:t>
            </a:r>
            <a:br>
              <a:rPr lang="en-US" dirty="0"/>
            </a:br>
            <a:r>
              <a:rPr lang="en-US" dirty="0"/>
              <a:t>Scope of Pat Down Lawful</a:t>
            </a:r>
          </a:p>
        </p:txBody>
      </p:sp>
      <p:sp>
        <p:nvSpPr>
          <p:cNvPr id="3" name="Content Placeholder 2">
            <a:extLst>
              <a:ext uri="{FF2B5EF4-FFF2-40B4-BE49-F238E27FC236}">
                <a16:creationId xmlns:a16="http://schemas.microsoft.com/office/drawing/2014/main" id="{38F82296-1376-17A1-8582-00E50A08F195}"/>
              </a:ext>
            </a:extLst>
          </p:cNvPr>
          <p:cNvSpPr>
            <a:spLocks noGrp="1"/>
          </p:cNvSpPr>
          <p:nvPr>
            <p:ph idx="1"/>
          </p:nvPr>
        </p:nvSpPr>
        <p:spPr>
          <a:xfrm>
            <a:off x="821635" y="2556932"/>
            <a:ext cx="10721008" cy="3671590"/>
          </a:xfrm>
        </p:spPr>
        <p:txBody>
          <a:bodyPr>
            <a:noAutofit/>
          </a:bodyPr>
          <a:lstStyle/>
          <a:p>
            <a:r>
              <a:rPr lang="en-US" sz="2800" dirty="0"/>
              <a:t>Court quoted </a:t>
            </a:r>
            <a:r>
              <a:rPr lang="en-US" sz="2800" i="1" dirty="0"/>
              <a:t>Long’s</a:t>
            </a:r>
            <a:r>
              <a:rPr lang="en-US" sz="2800" dirty="0"/>
              <a:t> statement that, even though the defendant did not have immediate access to the vehicle at the time of the search, “if the suspect is not placed under arrest, he will be permitted to reenter his automobile [once released from detention], and he will then have access to any weapons inside.” </a:t>
            </a:r>
          </a:p>
          <a:p>
            <a:r>
              <a:rPr lang="en-US" sz="2800" dirty="0"/>
              <a:t>Because defendant was not under arrest at the time of the search, officer properly searched areas of the vehicle where the defendant could immediately access a weapon upon his return to the vehicle.</a:t>
            </a:r>
          </a:p>
        </p:txBody>
      </p:sp>
    </p:spTree>
    <p:extLst>
      <p:ext uri="{BB962C8B-B14F-4D97-AF65-F5344CB8AC3E}">
        <p14:creationId xmlns:p14="http://schemas.microsoft.com/office/powerpoint/2010/main" val="70864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BD308-FC6D-AAE4-2A2E-1559B9DED156}"/>
              </a:ext>
            </a:extLst>
          </p:cNvPr>
          <p:cNvSpPr>
            <a:spLocks noGrp="1"/>
          </p:cNvSpPr>
          <p:nvPr>
            <p:ph type="title"/>
          </p:nvPr>
        </p:nvSpPr>
        <p:spPr/>
        <p:txBody>
          <a:bodyPr>
            <a:normAutofit/>
          </a:bodyPr>
          <a:lstStyle/>
          <a:p>
            <a:r>
              <a:rPr lang="en-US" sz="5000" dirty="0"/>
              <a:t>Search Warrants</a:t>
            </a:r>
          </a:p>
        </p:txBody>
      </p:sp>
      <p:sp>
        <p:nvSpPr>
          <p:cNvPr id="5" name="Text Placeholder 4">
            <a:extLst>
              <a:ext uri="{FF2B5EF4-FFF2-40B4-BE49-F238E27FC236}">
                <a16:creationId xmlns:a16="http://schemas.microsoft.com/office/drawing/2014/main" id="{A6544157-8AFB-9A36-7586-7484CEDE5E17}"/>
              </a:ext>
            </a:extLst>
          </p:cNvPr>
          <p:cNvSpPr>
            <a:spLocks noGrp="1"/>
          </p:cNvSpPr>
          <p:nvPr>
            <p:ph type="body" idx="1"/>
          </p:nvPr>
        </p:nvSpPr>
        <p:spPr/>
        <p:txBody>
          <a:bodyPr>
            <a:normAutofit/>
          </a:bodyPr>
          <a:lstStyle/>
          <a:p>
            <a:r>
              <a:rPr lang="en-US" sz="3200" dirty="0"/>
              <a:t>Recent Rulings</a:t>
            </a:r>
          </a:p>
        </p:txBody>
      </p:sp>
    </p:spTree>
    <p:extLst>
      <p:ext uri="{BB962C8B-B14F-4D97-AF65-F5344CB8AC3E}">
        <p14:creationId xmlns:p14="http://schemas.microsoft.com/office/powerpoint/2010/main" val="3053805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12440-8255-9E26-7208-67FA29E061E5}"/>
              </a:ext>
            </a:extLst>
          </p:cNvPr>
          <p:cNvSpPr>
            <a:spLocks noGrp="1"/>
          </p:cNvSpPr>
          <p:nvPr>
            <p:ph type="title"/>
          </p:nvPr>
        </p:nvSpPr>
        <p:spPr/>
        <p:txBody>
          <a:bodyPr>
            <a:normAutofit fontScale="90000"/>
          </a:bodyPr>
          <a:lstStyle/>
          <a:p>
            <a:r>
              <a:rPr lang="en-US" dirty="0"/>
              <a:t>Cooperation Agreements: </a:t>
            </a:r>
            <a:br>
              <a:rPr lang="en-US" dirty="0"/>
            </a:br>
            <a:r>
              <a:rPr lang="en-US" i="1" dirty="0"/>
              <a:t>U.S. v. Bailey, </a:t>
            </a:r>
            <a:r>
              <a:rPr lang="en-US" dirty="0"/>
              <a:t>74 F.4th 151 (2023)</a:t>
            </a:r>
          </a:p>
        </p:txBody>
      </p:sp>
      <p:sp>
        <p:nvSpPr>
          <p:cNvPr id="5" name="Content Placeholder 4">
            <a:extLst>
              <a:ext uri="{FF2B5EF4-FFF2-40B4-BE49-F238E27FC236}">
                <a16:creationId xmlns:a16="http://schemas.microsoft.com/office/drawing/2014/main" id="{991A9483-F002-76EA-E040-0A277CF381B9}"/>
              </a:ext>
            </a:extLst>
          </p:cNvPr>
          <p:cNvSpPr>
            <a:spLocks noGrp="1"/>
          </p:cNvSpPr>
          <p:nvPr>
            <p:ph idx="1"/>
          </p:nvPr>
        </p:nvSpPr>
        <p:spPr>
          <a:xfrm>
            <a:off x="702366" y="2556932"/>
            <a:ext cx="10575234" cy="3552320"/>
          </a:xfrm>
        </p:spPr>
        <p:txBody>
          <a:bodyPr>
            <a:noAutofit/>
          </a:bodyPr>
          <a:lstStyle/>
          <a:p>
            <a:r>
              <a:rPr lang="en-US" sz="3000" dirty="0"/>
              <a:t>Officer told defendant that if he voluntarily turned over the drugs in his house and cooperated with police, he was “going to take it and . . . leave,” and everything would still be “squared away.” </a:t>
            </a:r>
          </a:p>
          <a:p>
            <a:r>
              <a:rPr lang="en-US" sz="3000" dirty="0"/>
              <a:t>Defendant cooperated, but not much. </a:t>
            </a:r>
          </a:p>
          <a:p>
            <a:r>
              <a:rPr lang="en-US" sz="3000" dirty="0"/>
              <a:t>Police obtained warrants based on the drugs from his house and arrested him.</a:t>
            </a:r>
          </a:p>
          <a:p>
            <a:r>
              <a:rPr lang="en-US" sz="3000" dirty="0"/>
              <a:t>Officers found more drugs incident to arrest.</a:t>
            </a:r>
          </a:p>
        </p:txBody>
      </p:sp>
    </p:spTree>
    <p:extLst>
      <p:ext uri="{BB962C8B-B14F-4D97-AF65-F5344CB8AC3E}">
        <p14:creationId xmlns:p14="http://schemas.microsoft.com/office/powerpoint/2010/main" val="205720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Presentation is Only an </a:t>
            </a:r>
            <a:r>
              <a:rPr lang="en-US" i="1" dirty="0"/>
              <a:t>OVERVIEW</a:t>
            </a:r>
            <a:r>
              <a:rPr lang="en-US" dirty="0"/>
              <a:t> </a:t>
            </a:r>
          </a:p>
        </p:txBody>
      </p:sp>
      <p:sp>
        <p:nvSpPr>
          <p:cNvPr id="3" name="Content Placeholder 2"/>
          <p:cNvSpPr>
            <a:spLocks noGrp="1"/>
          </p:cNvSpPr>
          <p:nvPr>
            <p:ph idx="1"/>
          </p:nvPr>
        </p:nvSpPr>
        <p:spPr>
          <a:xfrm>
            <a:off x="1295400" y="2556931"/>
            <a:ext cx="9869713" cy="3608157"/>
          </a:xfrm>
        </p:spPr>
        <p:txBody>
          <a:bodyPr>
            <a:normAutofit fontScale="92500" lnSpcReduction="10000"/>
          </a:bodyPr>
          <a:lstStyle/>
          <a:p>
            <a:r>
              <a:rPr lang="en-US" sz="3600" dirty="0"/>
              <a:t>For a complete summary of all cases, including the facts and holdings, please see the full “2023-2024 Appellate Update Case List” by CASC. (750 pages)</a:t>
            </a:r>
          </a:p>
          <a:p>
            <a:r>
              <a:rPr lang="en-US" sz="3600" dirty="0"/>
              <a:t>The case list has cases broken down by topic and court, with citations when available at time of print.</a:t>
            </a:r>
          </a:p>
          <a:p>
            <a:pPr lvl="1"/>
            <a:r>
              <a:rPr lang="en-US" sz="3200" i="1" dirty="0"/>
              <a:t>(Note to instructors: The notes field in PowerPoint has additional information accompanying some of these sides.)</a:t>
            </a:r>
          </a:p>
        </p:txBody>
      </p:sp>
    </p:spTree>
    <p:extLst>
      <p:ext uri="{BB962C8B-B14F-4D97-AF65-F5344CB8AC3E}">
        <p14:creationId xmlns:p14="http://schemas.microsoft.com/office/powerpoint/2010/main" val="3398790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C848-A44C-66AB-B6DC-4F0C42CDDD92}"/>
              </a:ext>
            </a:extLst>
          </p:cNvPr>
          <p:cNvSpPr>
            <a:spLocks noGrp="1"/>
          </p:cNvSpPr>
          <p:nvPr>
            <p:ph type="title"/>
          </p:nvPr>
        </p:nvSpPr>
        <p:spPr/>
        <p:txBody>
          <a:bodyPr>
            <a:normAutofit fontScale="90000"/>
          </a:bodyPr>
          <a:lstStyle/>
          <a:p>
            <a:r>
              <a:rPr lang="en-US" dirty="0"/>
              <a:t>Court Must Determine Whether </a:t>
            </a:r>
            <a:r>
              <a:rPr lang="en-US" dirty="0" err="1"/>
              <a:t>G’vt</a:t>
            </a:r>
            <a:r>
              <a:rPr lang="en-US" dirty="0"/>
              <a:t> Breached Agreement – and Potential Remedy, If Any</a:t>
            </a:r>
          </a:p>
        </p:txBody>
      </p:sp>
      <p:sp>
        <p:nvSpPr>
          <p:cNvPr id="3" name="Content Placeholder 2">
            <a:extLst>
              <a:ext uri="{FF2B5EF4-FFF2-40B4-BE49-F238E27FC236}">
                <a16:creationId xmlns:a16="http://schemas.microsoft.com/office/drawing/2014/main" id="{B1AC70CC-77E3-09E3-58DC-B21758F58670}"/>
              </a:ext>
            </a:extLst>
          </p:cNvPr>
          <p:cNvSpPr>
            <a:spLocks noGrp="1"/>
          </p:cNvSpPr>
          <p:nvPr>
            <p:ph idx="1"/>
          </p:nvPr>
        </p:nvSpPr>
        <p:spPr>
          <a:xfrm>
            <a:off x="927652" y="2557670"/>
            <a:ext cx="10681251" cy="3631094"/>
          </a:xfrm>
        </p:spPr>
        <p:txBody>
          <a:bodyPr>
            <a:normAutofit/>
          </a:bodyPr>
          <a:lstStyle/>
          <a:p>
            <a:r>
              <a:rPr lang="en-US" sz="2600" dirty="0"/>
              <a:t>When an individual fulfills his obligations under an agreement, “settled notions of fundamental fairness” </a:t>
            </a:r>
            <a:r>
              <a:rPr lang="en-US" sz="2600" b="1" i="1" dirty="0"/>
              <a:t>may</a:t>
            </a:r>
            <a:r>
              <a:rPr lang="en-US" sz="2600" dirty="0"/>
              <a:t> require the government “to uphold its end of the bargain.” </a:t>
            </a:r>
          </a:p>
          <a:p>
            <a:r>
              <a:rPr lang="en-US" sz="2600" dirty="0"/>
              <a:t>Court remanded to district court to determine whether non-arrest promise was made, relied upon, and breached as alleged. </a:t>
            </a:r>
          </a:p>
          <a:p>
            <a:r>
              <a:rPr lang="en-US" sz="2600" dirty="0"/>
              <a:t>If officer did breach such an agreement, court should also “determine whether specific performance” or “other equitable relief” is appropriate to remedy that breach.</a:t>
            </a:r>
          </a:p>
        </p:txBody>
      </p:sp>
    </p:spTree>
    <p:extLst>
      <p:ext uri="{BB962C8B-B14F-4D97-AF65-F5344CB8AC3E}">
        <p14:creationId xmlns:p14="http://schemas.microsoft.com/office/powerpoint/2010/main" val="327769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4CA4-A69E-AEE6-7E44-2E8B37DA4605}"/>
              </a:ext>
            </a:extLst>
          </p:cNvPr>
          <p:cNvSpPr>
            <a:spLocks noGrp="1"/>
          </p:cNvSpPr>
          <p:nvPr>
            <p:ph type="title"/>
          </p:nvPr>
        </p:nvSpPr>
        <p:spPr/>
        <p:txBody>
          <a:bodyPr/>
          <a:lstStyle/>
          <a:p>
            <a:r>
              <a:rPr lang="en-US" dirty="0"/>
              <a:t>Electronic Devices &amp; </a:t>
            </a:r>
            <a:br>
              <a:rPr lang="en-US" dirty="0"/>
            </a:br>
            <a:r>
              <a:rPr lang="en-US" dirty="0"/>
              <a:t>Search Warrants</a:t>
            </a:r>
          </a:p>
        </p:txBody>
      </p:sp>
      <p:sp>
        <p:nvSpPr>
          <p:cNvPr id="3" name="Text Placeholder 2">
            <a:extLst>
              <a:ext uri="{FF2B5EF4-FFF2-40B4-BE49-F238E27FC236}">
                <a16:creationId xmlns:a16="http://schemas.microsoft.com/office/drawing/2014/main" id="{C2ECBF6C-8663-70F6-2ED3-C1695EEBAC38}"/>
              </a:ext>
            </a:extLst>
          </p:cNvPr>
          <p:cNvSpPr>
            <a:spLocks noGrp="1"/>
          </p:cNvSpPr>
          <p:nvPr>
            <p:ph type="body" idx="1"/>
          </p:nvPr>
        </p:nvSpPr>
        <p:spPr/>
        <p:txBody>
          <a:bodyPr>
            <a:normAutofit/>
          </a:bodyPr>
          <a:lstStyle/>
          <a:p>
            <a:r>
              <a:rPr lang="en-US" sz="3200" dirty="0"/>
              <a:t>Specific Rulings</a:t>
            </a:r>
          </a:p>
        </p:txBody>
      </p:sp>
    </p:spTree>
    <p:extLst>
      <p:ext uri="{BB962C8B-B14F-4D97-AF65-F5344CB8AC3E}">
        <p14:creationId xmlns:p14="http://schemas.microsoft.com/office/powerpoint/2010/main" val="398731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023B8-2D10-0520-2A4D-9C57FBBF44E4}"/>
              </a:ext>
            </a:extLst>
          </p:cNvPr>
          <p:cNvSpPr>
            <a:spLocks noGrp="1"/>
          </p:cNvSpPr>
          <p:nvPr>
            <p:ph type="title"/>
          </p:nvPr>
        </p:nvSpPr>
        <p:spPr/>
        <p:txBody>
          <a:bodyPr>
            <a:normAutofit fontScale="90000"/>
          </a:bodyPr>
          <a:lstStyle/>
          <a:p>
            <a:r>
              <a:rPr lang="en-US" i="1" dirty="0"/>
              <a:t>U.S. v. Zelaya – </a:t>
            </a:r>
            <a:r>
              <a:rPr lang="en-US" i="1" dirty="0" err="1"/>
              <a:t>Veliz</a:t>
            </a:r>
            <a:r>
              <a:rPr lang="en-US" dirty="0"/>
              <a:t>, 4</a:t>
            </a:r>
            <a:r>
              <a:rPr lang="en-US" baseline="30000" dirty="0"/>
              <a:t>th</a:t>
            </a:r>
            <a:r>
              <a:rPr lang="en-US" dirty="0"/>
              <a:t> Cir. </a:t>
            </a:r>
            <a:br>
              <a:rPr lang="en-US" dirty="0"/>
            </a:br>
            <a:r>
              <a:rPr lang="en-US" dirty="0"/>
              <a:t>February 16, 2024</a:t>
            </a:r>
          </a:p>
        </p:txBody>
      </p:sp>
      <p:sp>
        <p:nvSpPr>
          <p:cNvPr id="5" name="Content Placeholder 4">
            <a:extLst>
              <a:ext uri="{FF2B5EF4-FFF2-40B4-BE49-F238E27FC236}">
                <a16:creationId xmlns:a16="http://schemas.microsoft.com/office/drawing/2014/main" id="{0EE6FBDF-FEA9-70A0-46FC-AD6D022C4068}"/>
              </a:ext>
            </a:extLst>
          </p:cNvPr>
          <p:cNvSpPr>
            <a:spLocks noGrp="1"/>
          </p:cNvSpPr>
          <p:nvPr>
            <p:ph idx="1"/>
          </p:nvPr>
        </p:nvSpPr>
        <p:spPr>
          <a:xfrm>
            <a:off x="775252" y="2556931"/>
            <a:ext cx="10641495" cy="3790859"/>
          </a:xfrm>
        </p:spPr>
        <p:txBody>
          <a:bodyPr>
            <a:noAutofit/>
          </a:bodyPr>
          <a:lstStyle/>
          <a:p>
            <a:r>
              <a:rPr lang="en-US" sz="2800" dirty="0"/>
              <a:t>Significant case on social media warrants – and electronic search warrants generally.</a:t>
            </a:r>
          </a:p>
          <a:p>
            <a:r>
              <a:rPr lang="en-US" sz="2800" dirty="0"/>
              <a:t>4</a:t>
            </a:r>
            <a:r>
              <a:rPr lang="en-US" sz="2800" baseline="30000" dirty="0"/>
              <a:t>th</a:t>
            </a:r>
            <a:r>
              <a:rPr lang="en-US" sz="2800" dirty="0"/>
              <a:t> Amendment permits officers, in searching electronically stored information pursuant to a warrant, to “seize or copy the entire storage medium and review it later to determine what electronically stored information falls within the scope of the warrant.” </a:t>
            </a:r>
          </a:p>
          <a:p>
            <a:r>
              <a:rPr lang="en-US" sz="2800" dirty="0"/>
              <a:t>Court refused to mandate a timeframe in every case but recommended a timeframe for most warrants. </a:t>
            </a:r>
          </a:p>
        </p:txBody>
      </p:sp>
    </p:spTree>
    <p:extLst>
      <p:ext uri="{BB962C8B-B14F-4D97-AF65-F5344CB8AC3E}">
        <p14:creationId xmlns:p14="http://schemas.microsoft.com/office/powerpoint/2010/main" val="10665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9C542-8B6F-E5BE-8C08-AC0F54E0C219}"/>
              </a:ext>
            </a:extLst>
          </p:cNvPr>
          <p:cNvSpPr>
            <a:spLocks noGrp="1"/>
          </p:cNvSpPr>
          <p:nvPr>
            <p:ph type="title"/>
          </p:nvPr>
        </p:nvSpPr>
        <p:spPr/>
        <p:txBody>
          <a:bodyPr>
            <a:normAutofit fontScale="90000"/>
          </a:bodyPr>
          <a:lstStyle/>
          <a:p>
            <a:r>
              <a:rPr lang="en-US" dirty="0"/>
              <a:t>When is a Phone Evidence?</a:t>
            </a:r>
            <a:br>
              <a:rPr lang="en-US" dirty="0"/>
            </a:br>
            <a:r>
              <a:rPr lang="en-US" sz="4400" i="1" dirty="0"/>
              <a:t>U.S. v. Davis</a:t>
            </a:r>
            <a:r>
              <a:rPr lang="en-US" sz="4400" dirty="0"/>
              <a:t>: January 25, 2024 (Pub.)</a:t>
            </a:r>
            <a:endParaRPr lang="en-US" dirty="0"/>
          </a:p>
        </p:txBody>
      </p:sp>
      <p:sp>
        <p:nvSpPr>
          <p:cNvPr id="5" name="Content Placeholder 4">
            <a:extLst>
              <a:ext uri="{FF2B5EF4-FFF2-40B4-BE49-F238E27FC236}">
                <a16:creationId xmlns:a16="http://schemas.microsoft.com/office/drawing/2014/main" id="{4CF9D2DA-0A36-AD48-1D6C-9C42C2A7BDAC}"/>
              </a:ext>
            </a:extLst>
          </p:cNvPr>
          <p:cNvSpPr>
            <a:spLocks noGrp="1"/>
          </p:cNvSpPr>
          <p:nvPr>
            <p:ph idx="1"/>
          </p:nvPr>
        </p:nvSpPr>
        <p:spPr>
          <a:xfrm>
            <a:off x="543340" y="2285999"/>
            <a:ext cx="11012556" cy="4075044"/>
          </a:xfrm>
        </p:spPr>
        <p:txBody>
          <a:bodyPr>
            <a:noAutofit/>
          </a:bodyPr>
          <a:lstStyle/>
          <a:p>
            <a:r>
              <a:rPr lang="en-US" sz="2500" dirty="0"/>
              <a:t>Court: Officers lawfully seized defendant’s cell phone as an instrumentality of drug trafficking found in plain view.</a:t>
            </a:r>
          </a:p>
          <a:p>
            <a:r>
              <a:rPr lang="en-US" sz="2500" dirty="0"/>
              <a:t>“A phone is an everyday object, like a kitchen scale, whose “predominate purpose” is not criminal. ... a scale found together with evidence (e.g., bank records) of a crime not typically associated with the use of scales (e.g., tax fraud) does not adopt an incriminating character. But a scale found together with small baggies, large quantities of controlled substances, and firearms can adopt an incriminating character. So too can a cell phone. </a:t>
            </a:r>
            <a:r>
              <a:rPr lang="en-US" sz="2500" b="1" i="1" dirty="0"/>
              <a:t>But for a cell phone to be seized in plain view, the “additional evidence or indicators” of criminality have significant work to do to establish probable cause.”</a:t>
            </a:r>
          </a:p>
        </p:txBody>
      </p:sp>
    </p:spTree>
    <p:extLst>
      <p:ext uri="{BB962C8B-B14F-4D97-AF65-F5344CB8AC3E}">
        <p14:creationId xmlns:p14="http://schemas.microsoft.com/office/powerpoint/2010/main" val="428419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830C-EBDA-EF46-6CF0-25EC0D044C47}"/>
              </a:ext>
            </a:extLst>
          </p:cNvPr>
          <p:cNvSpPr>
            <a:spLocks noGrp="1"/>
          </p:cNvSpPr>
          <p:nvPr>
            <p:ph type="title"/>
          </p:nvPr>
        </p:nvSpPr>
        <p:spPr/>
        <p:txBody>
          <a:bodyPr>
            <a:normAutofit fontScale="90000"/>
          </a:bodyPr>
          <a:lstStyle/>
          <a:p>
            <a:r>
              <a:rPr lang="en-US" dirty="0"/>
              <a:t>When is a Phone Evidence?</a:t>
            </a:r>
            <a:br>
              <a:rPr lang="en-US" dirty="0"/>
            </a:br>
            <a:r>
              <a:rPr lang="en-US" i="1" dirty="0"/>
              <a:t>C/w v. Hudson</a:t>
            </a:r>
            <a:r>
              <a:rPr lang="en-US" dirty="0"/>
              <a:t>: July 18, 2023 (Unp.)</a:t>
            </a:r>
          </a:p>
        </p:txBody>
      </p:sp>
      <p:sp>
        <p:nvSpPr>
          <p:cNvPr id="3" name="Content Placeholder 2">
            <a:extLst>
              <a:ext uri="{FF2B5EF4-FFF2-40B4-BE49-F238E27FC236}">
                <a16:creationId xmlns:a16="http://schemas.microsoft.com/office/drawing/2014/main" id="{0598D402-7642-6DA4-E373-552C668AEF92}"/>
              </a:ext>
            </a:extLst>
          </p:cNvPr>
          <p:cNvSpPr>
            <a:spLocks noGrp="1"/>
          </p:cNvSpPr>
          <p:nvPr>
            <p:ph idx="1"/>
          </p:nvPr>
        </p:nvSpPr>
        <p:spPr>
          <a:xfrm>
            <a:off x="967410" y="2556932"/>
            <a:ext cx="10601738" cy="3318936"/>
          </a:xfrm>
        </p:spPr>
        <p:txBody>
          <a:bodyPr>
            <a:noAutofit/>
          </a:bodyPr>
          <a:lstStyle/>
          <a:p>
            <a:r>
              <a:rPr lang="en-US" sz="2500" dirty="0"/>
              <a:t>Officers search car and find three handguns, marijuana packaged for sale, and six phones, some of which were claimed by car’s five occupants. </a:t>
            </a:r>
          </a:p>
          <a:p>
            <a:r>
              <a:rPr lang="en-US" sz="2500" dirty="0"/>
              <a:t>Four phones were in a single bag, but the occupants only claimed three of them. </a:t>
            </a:r>
          </a:p>
          <a:p>
            <a:r>
              <a:rPr lang="en-US" sz="2500" dirty="0"/>
              <a:t>One of the seized phones had a picture of defendant as the lock screen, but defendant never claimed any of the phones, nor was he carrying one when he was arrested. </a:t>
            </a:r>
          </a:p>
          <a:p>
            <a:r>
              <a:rPr lang="en-US" sz="2500" dirty="0"/>
              <a:t>At the motion to suppress, a detective testified that cell phones, in conjunction with other evidence, can sometimes indicate drug distribution.</a:t>
            </a:r>
          </a:p>
        </p:txBody>
      </p:sp>
    </p:spTree>
    <p:extLst>
      <p:ext uri="{BB962C8B-B14F-4D97-AF65-F5344CB8AC3E}">
        <p14:creationId xmlns:p14="http://schemas.microsoft.com/office/powerpoint/2010/main" val="12506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1554-6D05-3916-D356-885FB1CCBBBE}"/>
              </a:ext>
            </a:extLst>
          </p:cNvPr>
          <p:cNvSpPr>
            <a:spLocks noGrp="1"/>
          </p:cNvSpPr>
          <p:nvPr>
            <p:ph type="title"/>
          </p:nvPr>
        </p:nvSpPr>
        <p:spPr>
          <a:xfrm>
            <a:off x="1295402" y="982132"/>
            <a:ext cx="9995450" cy="1303867"/>
          </a:xfrm>
        </p:spPr>
        <p:txBody>
          <a:bodyPr>
            <a:normAutofit fontScale="90000"/>
          </a:bodyPr>
          <a:lstStyle/>
          <a:p>
            <a:r>
              <a:rPr lang="en-US" dirty="0"/>
              <a:t>Court: </a:t>
            </a:r>
            <a:br>
              <a:rPr lang="en-US" dirty="0"/>
            </a:br>
            <a:r>
              <a:rPr lang="en-US" dirty="0"/>
              <a:t>Trial Court Wrongly Suppressed Evidence</a:t>
            </a:r>
          </a:p>
        </p:txBody>
      </p:sp>
      <p:sp>
        <p:nvSpPr>
          <p:cNvPr id="3" name="Content Placeholder 2">
            <a:extLst>
              <a:ext uri="{FF2B5EF4-FFF2-40B4-BE49-F238E27FC236}">
                <a16:creationId xmlns:a16="http://schemas.microsoft.com/office/drawing/2014/main" id="{CE508A2C-8699-440E-2439-2BF0EA63D24B}"/>
              </a:ext>
            </a:extLst>
          </p:cNvPr>
          <p:cNvSpPr>
            <a:spLocks noGrp="1"/>
          </p:cNvSpPr>
          <p:nvPr>
            <p:ph idx="1"/>
          </p:nvPr>
        </p:nvSpPr>
        <p:spPr>
          <a:xfrm>
            <a:off x="993914" y="2597426"/>
            <a:ext cx="10296936" cy="3419060"/>
          </a:xfrm>
        </p:spPr>
        <p:txBody>
          <a:bodyPr>
            <a:noAutofit/>
          </a:bodyPr>
          <a:lstStyle/>
          <a:p>
            <a:r>
              <a:rPr lang="en-US" sz="2600" dirty="0"/>
              <a:t>Court: officers had probable cause to seize the cell phone as evidence of a crime.</a:t>
            </a:r>
          </a:p>
          <a:p>
            <a:r>
              <a:rPr lang="en-US" sz="2600" dirty="0"/>
              <a:t>A cell phone alone is typically a common, unsuspicious item. </a:t>
            </a:r>
          </a:p>
          <a:p>
            <a:r>
              <a:rPr lang="en-US" sz="2600" dirty="0"/>
              <a:t>But considering the totality of the circumstances here—including the guns and marijuana found in the car, the number of phones, and the fact that three phones went unclaimed—an officer could reasonably conclude the unclaimed phone at issue was evidence of a crime and seize it.</a:t>
            </a:r>
          </a:p>
        </p:txBody>
      </p:sp>
    </p:spTree>
    <p:extLst>
      <p:ext uri="{BB962C8B-B14F-4D97-AF65-F5344CB8AC3E}">
        <p14:creationId xmlns:p14="http://schemas.microsoft.com/office/powerpoint/2010/main" val="2591684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4CA4-A69E-AEE6-7E44-2E8B37DA4605}"/>
              </a:ext>
            </a:extLst>
          </p:cNvPr>
          <p:cNvSpPr>
            <a:spLocks noGrp="1"/>
          </p:cNvSpPr>
          <p:nvPr>
            <p:ph type="title"/>
          </p:nvPr>
        </p:nvSpPr>
        <p:spPr/>
        <p:txBody>
          <a:bodyPr>
            <a:noAutofit/>
          </a:bodyPr>
          <a:lstStyle/>
          <a:p>
            <a:r>
              <a:rPr lang="en-US" sz="6000" dirty="0"/>
              <a:t>Exceptions to Warrant Requirement</a:t>
            </a:r>
          </a:p>
        </p:txBody>
      </p:sp>
      <p:sp>
        <p:nvSpPr>
          <p:cNvPr id="3" name="Text Placeholder 2">
            <a:extLst>
              <a:ext uri="{FF2B5EF4-FFF2-40B4-BE49-F238E27FC236}">
                <a16:creationId xmlns:a16="http://schemas.microsoft.com/office/drawing/2014/main" id="{C2ECBF6C-8663-70F6-2ED3-C1695EEBAC38}"/>
              </a:ext>
            </a:extLst>
          </p:cNvPr>
          <p:cNvSpPr>
            <a:spLocks noGrp="1"/>
          </p:cNvSpPr>
          <p:nvPr>
            <p:ph type="body" idx="1"/>
          </p:nvPr>
        </p:nvSpPr>
        <p:spPr>
          <a:xfrm>
            <a:off x="2015066" y="3846051"/>
            <a:ext cx="8666185" cy="2104175"/>
          </a:xfrm>
        </p:spPr>
        <p:txBody>
          <a:bodyPr>
            <a:normAutofit/>
          </a:bodyPr>
          <a:lstStyle/>
          <a:p>
            <a:pPr>
              <a:spcBef>
                <a:spcPts val="0"/>
              </a:spcBef>
              <a:spcAft>
                <a:spcPts val="0"/>
              </a:spcAft>
            </a:pPr>
            <a:r>
              <a:rPr lang="en-US" sz="3200" dirty="0"/>
              <a:t>Probable Cause </a:t>
            </a:r>
            <a:r>
              <a:rPr lang="en-US" sz="3200" i="1" dirty="0"/>
              <a:t>PLUS ___________________</a:t>
            </a:r>
          </a:p>
          <a:p>
            <a:pPr>
              <a:spcBef>
                <a:spcPts val="0"/>
              </a:spcBef>
              <a:spcAft>
                <a:spcPts val="0"/>
              </a:spcAft>
            </a:pPr>
            <a:r>
              <a:rPr lang="en-US" sz="2800" i="1" baseline="30000" dirty="0"/>
              <a:t>								</a:t>
            </a:r>
            <a:r>
              <a:rPr lang="en-US" sz="3400" i="1" baseline="30000" dirty="0"/>
              <a:t>fill in exception to warrant requirement</a:t>
            </a:r>
          </a:p>
          <a:p>
            <a:endParaRPr lang="en-US" sz="3200" dirty="0"/>
          </a:p>
        </p:txBody>
      </p:sp>
    </p:spTree>
    <p:extLst>
      <p:ext uri="{BB962C8B-B14F-4D97-AF65-F5344CB8AC3E}">
        <p14:creationId xmlns:p14="http://schemas.microsoft.com/office/powerpoint/2010/main" val="3708929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D3B5-6692-E4EF-F443-30E78B2EA169}"/>
              </a:ext>
            </a:extLst>
          </p:cNvPr>
          <p:cNvSpPr>
            <a:spLocks noGrp="1"/>
          </p:cNvSpPr>
          <p:nvPr>
            <p:ph type="title"/>
          </p:nvPr>
        </p:nvSpPr>
        <p:spPr/>
        <p:txBody>
          <a:bodyPr>
            <a:normAutofit fontScale="90000"/>
          </a:bodyPr>
          <a:lstStyle/>
          <a:p>
            <a:r>
              <a:rPr lang="en-US" dirty="0"/>
              <a:t>Probable Cause is Not an Exception:</a:t>
            </a:r>
            <a:br>
              <a:rPr lang="en-US" i="1" dirty="0"/>
            </a:br>
            <a:r>
              <a:rPr lang="en-US" i="1" dirty="0" err="1"/>
              <a:t>Parady</a:t>
            </a:r>
            <a:r>
              <a:rPr lang="en-US" i="1" dirty="0"/>
              <a:t> v. C/w, </a:t>
            </a:r>
            <a:r>
              <a:rPr lang="en-US" dirty="0"/>
              <a:t>78 Va. App. 18 (2023)</a:t>
            </a:r>
            <a:endParaRPr lang="en-US" i="1" dirty="0"/>
          </a:p>
        </p:txBody>
      </p:sp>
      <p:sp>
        <p:nvSpPr>
          <p:cNvPr id="3" name="Content Placeholder 2">
            <a:extLst>
              <a:ext uri="{FF2B5EF4-FFF2-40B4-BE49-F238E27FC236}">
                <a16:creationId xmlns:a16="http://schemas.microsoft.com/office/drawing/2014/main" id="{D15570BF-7421-C14E-4A64-BCDE2ADBFC01}"/>
              </a:ext>
            </a:extLst>
          </p:cNvPr>
          <p:cNvSpPr>
            <a:spLocks noGrp="1"/>
          </p:cNvSpPr>
          <p:nvPr>
            <p:ph idx="1"/>
          </p:nvPr>
        </p:nvSpPr>
        <p:spPr/>
        <p:txBody>
          <a:bodyPr>
            <a:noAutofit/>
          </a:bodyPr>
          <a:lstStyle/>
          <a:p>
            <a:r>
              <a:rPr lang="en-US" dirty="0"/>
              <a:t>Police stopped the vehicle in which defendant was riding for a traffic violation and arrested the driver on an outstanding warrant. </a:t>
            </a:r>
          </a:p>
          <a:p>
            <a:r>
              <a:rPr lang="en-US" dirty="0"/>
              <a:t>A K9 unit alerted on the vehicle while the defendant was still seated inside. </a:t>
            </a:r>
          </a:p>
          <a:p>
            <a:r>
              <a:rPr lang="en-US" dirty="0"/>
              <a:t>An officer patted the defendant down and asked the defendant to produce the drugs that he suspected she had on her person by taking them out of her pants. </a:t>
            </a:r>
          </a:p>
          <a:p>
            <a:r>
              <a:rPr lang="en-US" dirty="0"/>
              <a:t>Defendant complied, producing a container that appeared to have several drugs. </a:t>
            </a:r>
          </a:p>
        </p:txBody>
      </p:sp>
    </p:spTree>
    <p:extLst>
      <p:ext uri="{BB962C8B-B14F-4D97-AF65-F5344CB8AC3E}">
        <p14:creationId xmlns:p14="http://schemas.microsoft.com/office/powerpoint/2010/main" val="1765198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F7A4-219B-8AF9-1E76-340C186B1E83}"/>
              </a:ext>
            </a:extLst>
          </p:cNvPr>
          <p:cNvSpPr>
            <a:spLocks noGrp="1"/>
          </p:cNvSpPr>
          <p:nvPr>
            <p:ph type="title"/>
          </p:nvPr>
        </p:nvSpPr>
        <p:spPr/>
        <p:txBody>
          <a:bodyPr>
            <a:normAutofit fontScale="90000"/>
          </a:bodyPr>
          <a:lstStyle/>
          <a:p>
            <a:r>
              <a:rPr lang="en-US" dirty="0"/>
              <a:t>Arrest – </a:t>
            </a:r>
            <a:br>
              <a:rPr lang="en-US" dirty="0"/>
            </a:br>
            <a:r>
              <a:rPr lang="en-US" dirty="0"/>
              <a:t>Two Months Later</a:t>
            </a:r>
          </a:p>
        </p:txBody>
      </p:sp>
      <p:sp>
        <p:nvSpPr>
          <p:cNvPr id="3" name="Content Placeholder 2">
            <a:extLst>
              <a:ext uri="{FF2B5EF4-FFF2-40B4-BE49-F238E27FC236}">
                <a16:creationId xmlns:a16="http://schemas.microsoft.com/office/drawing/2014/main" id="{5BC0D6F6-0A29-E45A-1695-72AA231DCCDA}"/>
              </a:ext>
            </a:extLst>
          </p:cNvPr>
          <p:cNvSpPr>
            <a:spLocks noGrp="1"/>
          </p:cNvSpPr>
          <p:nvPr>
            <p:ph idx="1"/>
          </p:nvPr>
        </p:nvSpPr>
        <p:spPr/>
        <p:txBody>
          <a:bodyPr>
            <a:noAutofit/>
          </a:bodyPr>
          <a:lstStyle/>
          <a:p>
            <a:r>
              <a:rPr lang="en-US" sz="2600" dirty="0"/>
              <a:t>Officer decided not to arrest the defendant, as she had tested positive for COVID, and he believed that the jail would not accept her. </a:t>
            </a:r>
          </a:p>
          <a:p>
            <a:r>
              <a:rPr lang="en-US" sz="2600" dirty="0"/>
              <a:t>Instead, he told the defendant that he would send the drugs to the lab and arrest her when the results returned. </a:t>
            </a:r>
          </a:p>
          <a:p>
            <a:r>
              <a:rPr lang="en-US" sz="2600" dirty="0"/>
              <a:t>Results returned two months later and the officer then arrested the defendant. </a:t>
            </a:r>
          </a:p>
          <a:p>
            <a:r>
              <a:rPr lang="en-US" sz="2600" dirty="0"/>
              <a:t>Defendant moved to suppress, but trial court denied motion.</a:t>
            </a:r>
          </a:p>
        </p:txBody>
      </p:sp>
    </p:spTree>
    <p:extLst>
      <p:ext uri="{BB962C8B-B14F-4D97-AF65-F5344CB8AC3E}">
        <p14:creationId xmlns:p14="http://schemas.microsoft.com/office/powerpoint/2010/main" val="4215614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03DF-633A-B74B-95CB-05DDDB4E6347}"/>
              </a:ext>
            </a:extLst>
          </p:cNvPr>
          <p:cNvSpPr>
            <a:spLocks noGrp="1"/>
          </p:cNvSpPr>
          <p:nvPr>
            <p:ph type="title"/>
          </p:nvPr>
        </p:nvSpPr>
        <p:spPr>
          <a:xfrm>
            <a:off x="526843" y="770770"/>
            <a:ext cx="11342689" cy="1400531"/>
          </a:xfrm>
        </p:spPr>
        <p:txBody>
          <a:bodyPr>
            <a:normAutofit fontScale="90000"/>
          </a:bodyPr>
          <a:lstStyle/>
          <a:p>
            <a:r>
              <a:rPr lang="en-US" i="1" dirty="0"/>
              <a:t>Chimel: </a:t>
            </a:r>
            <a:br>
              <a:rPr lang="en-US" i="1" dirty="0"/>
            </a:br>
            <a:r>
              <a:rPr lang="en-US" dirty="0"/>
              <a:t>1969 Ruling on Search Incident to Arrest</a:t>
            </a:r>
            <a:endParaRPr lang="en-US" i="1" dirty="0"/>
          </a:p>
        </p:txBody>
      </p:sp>
      <p:sp>
        <p:nvSpPr>
          <p:cNvPr id="3" name="Content Placeholder 2">
            <a:extLst>
              <a:ext uri="{FF2B5EF4-FFF2-40B4-BE49-F238E27FC236}">
                <a16:creationId xmlns:a16="http://schemas.microsoft.com/office/drawing/2014/main" id="{9B2EE259-60E9-E14B-8EF3-AEB973CEE271}"/>
              </a:ext>
            </a:extLst>
          </p:cNvPr>
          <p:cNvSpPr>
            <a:spLocks noGrp="1"/>
          </p:cNvSpPr>
          <p:nvPr>
            <p:ph idx="1"/>
          </p:nvPr>
        </p:nvSpPr>
        <p:spPr>
          <a:xfrm>
            <a:off x="838269" y="2384224"/>
            <a:ext cx="10124669" cy="4195481"/>
          </a:xfrm>
        </p:spPr>
        <p:txBody>
          <a:bodyPr>
            <a:noAutofit/>
          </a:bodyPr>
          <a:lstStyle/>
          <a:p>
            <a:r>
              <a:rPr lang="en-US" sz="2600" dirty="0"/>
              <a:t>When an officer makes a lawful custodial arrest, he may search the arrestee and the area within his control, his “wingspan.” </a:t>
            </a:r>
          </a:p>
          <a:p>
            <a:pPr lvl="1"/>
            <a:r>
              <a:rPr lang="en-US" i="1" dirty="0"/>
              <a:t>Chimel v. California</a:t>
            </a:r>
            <a:r>
              <a:rPr lang="en-US" dirty="0"/>
              <a:t>, 395 U.S. 752 (1969).  </a:t>
            </a:r>
          </a:p>
          <a:p>
            <a:r>
              <a:rPr lang="en-US" sz="2600" dirty="0"/>
              <a:t>“A custodial arrest of a suspect based on probable cause is a reasonable intrusion under the Fourth Amendment and a search incident to the arrest requires no additional justification, such as the probability in a particular arrest situation that weapons or evidence would in fact be found upon the suspect's person.” </a:t>
            </a:r>
          </a:p>
          <a:p>
            <a:pPr lvl="1"/>
            <a:r>
              <a:rPr lang="en-US" i="1" dirty="0"/>
              <a:t>United States v. Robinson</a:t>
            </a:r>
            <a:r>
              <a:rPr lang="en-US" dirty="0"/>
              <a:t>, 414 U.S. 218 (1973). </a:t>
            </a:r>
          </a:p>
        </p:txBody>
      </p:sp>
    </p:spTree>
    <p:extLst>
      <p:ext uri="{BB962C8B-B14F-4D97-AF65-F5344CB8AC3E}">
        <p14:creationId xmlns:p14="http://schemas.microsoft.com/office/powerpoint/2010/main" val="174537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ONE:</a:t>
            </a:r>
            <a:br>
              <a:rPr lang="en-US" sz="6000" dirty="0"/>
            </a:br>
            <a:r>
              <a:rPr lang="en-US" sz="6000" dirty="0"/>
              <a:t>Criminal Procedure</a:t>
            </a:r>
          </a:p>
        </p:txBody>
      </p:sp>
      <p:sp>
        <p:nvSpPr>
          <p:cNvPr id="3" name="Text Placeholder 2"/>
          <p:cNvSpPr>
            <a:spLocks noGrp="1"/>
          </p:cNvSpPr>
          <p:nvPr>
            <p:ph type="body" idx="1"/>
          </p:nvPr>
        </p:nvSpPr>
        <p:spPr/>
        <p:txBody>
          <a:bodyPr>
            <a:normAutofit/>
          </a:bodyPr>
          <a:lstStyle/>
          <a:p>
            <a:r>
              <a:rPr lang="en-US" sz="3400" dirty="0"/>
              <a:t>Constitutional Law and Virginia Procedure</a:t>
            </a:r>
          </a:p>
        </p:txBody>
      </p:sp>
    </p:spTree>
    <p:extLst>
      <p:ext uri="{BB962C8B-B14F-4D97-AF65-F5344CB8AC3E}">
        <p14:creationId xmlns:p14="http://schemas.microsoft.com/office/powerpoint/2010/main" val="194970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4DEB-6082-9B4B-BDA3-5D03E517EB72}"/>
              </a:ext>
            </a:extLst>
          </p:cNvPr>
          <p:cNvSpPr>
            <a:spLocks noGrp="1"/>
          </p:cNvSpPr>
          <p:nvPr>
            <p:ph type="title"/>
          </p:nvPr>
        </p:nvSpPr>
        <p:spPr>
          <a:xfrm>
            <a:off x="1295402" y="677572"/>
            <a:ext cx="9601196" cy="1303867"/>
          </a:xfrm>
        </p:spPr>
        <p:txBody>
          <a:bodyPr/>
          <a:lstStyle/>
          <a:p>
            <a:r>
              <a:rPr lang="en-US" dirty="0"/>
              <a:t>Timing of Search Incident to Arrest</a:t>
            </a:r>
          </a:p>
        </p:txBody>
      </p:sp>
      <p:sp>
        <p:nvSpPr>
          <p:cNvPr id="3" name="Content Placeholder 2">
            <a:extLst>
              <a:ext uri="{FF2B5EF4-FFF2-40B4-BE49-F238E27FC236}">
                <a16:creationId xmlns:a16="http://schemas.microsoft.com/office/drawing/2014/main" id="{C3C5C9EF-D9B0-3544-BCEE-E717CE564AD0}"/>
              </a:ext>
            </a:extLst>
          </p:cNvPr>
          <p:cNvSpPr>
            <a:spLocks noGrp="1"/>
          </p:cNvSpPr>
          <p:nvPr>
            <p:ph idx="1"/>
          </p:nvPr>
        </p:nvSpPr>
        <p:spPr>
          <a:xfrm>
            <a:off x="1103312" y="2597425"/>
            <a:ext cx="10108027" cy="3597757"/>
          </a:xfrm>
        </p:spPr>
        <p:txBody>
          <a:bodyPr>
            <a:noAutofit/>
          </a:bodyPr>
          <a:lstStyle/>
          <a:p>
            <a:r>
              <a:rPr lang="en-US" dirty="0"/>
              <a:t>If the facts establish probable cause to arrest, law enforcement may conduct a search of the arrestee’s person incident to that arrest.</a:t>
            </a:r>
          </a:p>
          <a:p>
            <a:pPr lvl="1"/>
            <a:r>
              <a:rPr lang="en-US" sz="2667" dirty="0"/>
              <a:t>See, e.g., </a:t>
            </a:r>
            <a:r>
              <a:rPr lang="en-US" sz="2667" i="1" dirty="0"/>
              <a:t>Joyce v. Commonwealth</a:t>
            </a:r>
            <a:r>
              <a:rPr lang="en-US" sz="2667" dirty="0"/>
              <a:t>, 56 Va. App. 646, 657, 696 S.E.2d 237, 242 (2010). </a:t>
            </a:r>
          </a:p>
          <a:p>
            <a:r>
              <a:rPr lang="en-US" dirty="0"/>
              <a:t>It does not matter that “the formal arrest follow[s] quickly on the heels” of the search as long as the officer had probable cause to arrest at the time of the search. </a:t>
            </a:r>
          </a:p>
          <a:p>
            <a:pPr lvl="1"/>
            <a:r>
              <a:rPr lang="en-US" sz="2667" i="1" dirty="0"/>
              <a:t>Rawlings v. Kentucky</a:t>
            </a:r>
            <a:r>
              <a:rPr lang="en-US" sz="2667" dirty="0"/>
              <a:t>, 448 U.S. 98, 111 (1980)). </a:t>
            </a:r>
          </a:p>
        </p:txBody>
      </p:sp>
    </p:spTree>
    <p:extLst>
      <p:ext uri="{BB962C8B-B14F-4D97-AF65-F5344CB8AC3E}">
        <p14:creationId xmlns:p14="http://schemas.microsoft.com/office/powerpoint/2010/main" val="301259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1412-F8D2-D170-A5B2-20AA506F0D4C}"/>
              </a:ext>
            </a:extLst>
          </p:cNvPr>
          <p:cNvSpPr>
            <a:spLocks noGrp="1"/>
          </p:cNvSpPr>
          <p:nvPr>
            <p:ph type="title"/>
          </p:nvPr>
        </p:nvSpPr>
        <p:spPr/>
        <p:txBody>
          <a:bodyPr>
            <a:normAutofit fontScale="90000"/>
          </a:bodyPr>
          <a:lstStyle/>
          <a:p>
            <a:r>
              <a:rPr lang="en-US" i="1" dirty="0" err="1"/>
              <a:t>Parady</a:t>
            </a:r>
            <a:r>
              <a:rPr lang="en-US" dirty="0"/>
              <a:t> Court: </a:t>
            </a:r>
            <a:br>
              <a:rPr lang="en-US" dirty="0"/>
            </a:br>
            <a:r>
              <a:rPr lang="en-US" dirty="0"/>
              <a:t>Evidence Suppressed</a:t>
            </a:r>
          </a:p>
        </p:txBody>
      </p:sp>
      <p:sp>
        <p:nvSpPr>
          <p:cNvPr id="3" name="Content Placeholder 2">
            <a:extLst>
              <a:ext uri="{FF2B5EF4-FFF2-40B4-BE49-F238E27FC236}">
                <a16:creationId xmlns:a16="http://schemas.microsoft.com/office/drawing/2014/main" id="{9F9A94ED-6806-DF97-F8BD-29FC3814A435}"/>
              </a:ext>
            </a:extLst>
          </p:cNvPr>
          <p:cNvSpPr>
            <a:spLocks noGrp="1"/>
          </p:cNvSpPr>
          <p:nvPr>
            <p:ph idx="1"/>
          </p:nvPr>
        </p:nvSpPr>
        <p:spPr>
          <a:xfrm>
            <a:off x="1295400" y="2556932"/>
            <a:ext cx="9809921" cy="3512564"/>
          </a:xfrm>
        </p:spPr>
        <p:txBody>
          <a:bodyPr>
            <a:noAutofit/>
          </a:bodyPr>
          <a:lstStyle/>
          <a:p>
            <a:r>
              <a:rPr lang="en-US" sz="3200" dirty="0"/>
              <a:t>Court: probable cause to arrest does not permits a warrantless search in the absence of any actual arrest. </a:t>
            </a:r>
          </a:p>
          <a:p>
            <a:r>
              <a:rPr lang="en-US" sz="3200" dirty="0"/>
              <a:t>Court then concluded that the record was insufficient to apply any other ground. </a:t>
            </a:r>
          </a:p>
          <a:p>
            <a:r>
              <a:rPr lang="en-US" sz="3200" dirty="0"/>
              <a:t>Court found that the good-faith exception to the exclusionary rule did not apply, despite language in </a:t>
            </a:r>
            <a:r>
              <a:rPr lang="en-US" sz="3200" i="1" dirty="0"/>
              <a:t>Bunch.</a:t>
            </a:r>
            <a:endParaRPr lang="en-US" sz="3200" dirty="0"/>
          </a:p>
        </p:txBody>
      </p:sp>
    </p:spTree>
    <p:extLst>
      <p:ext uri="{BB962C8B-B14F-4D97-AF65-F5344CB8AC3E}">
        <p14:creationId xmlns:p14="http://schemas.microsoft.com/office/powerpoint/2010/main" val="2098516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253F-4304-12CD-99CA-E4BF76C2E88F}"/>
              </a:ext>
            </a:extLst>
          </p:cNvPr>
          <p:cNvSpPr>
            <a:spLocks noGrp="1"/>
          </p:cNvSpPr>
          <p:nvPr>
            <p:ph type="title"/>
          </p:nvPr>
        </p:nvSpPr>
        <p:spPr>
          <a:xfrm>
            <a:off x="646113" y="782983"/>
            <a:ext cx="11241089" cy="1400531"/>
          </a:xfrm>
        </p:spPr>
        <p:txBody>
          <a:bodyPr>
            <a:normAutofit fontScale="90000"/>
          </a:bodyPr>
          <a:lstStyle/>
          <a:p>
            <a:r>
              <a:rPr lang="en-US" dirty="0"/>
              <a:t>Court: </a:t>
            </a:r>
            <a:br>
              <a:rPr lang="en-US" dirty="0"/>
            </a:br>
            <a:r>
              <a:rPr lang="en-US" dirty="0"/>
              <a:t>Mere PC is NOT Enough for a Search</a:t>
            </a:r>
          </a:p>
        </p:txBody>
      </p:sp>
      <p:sp>
        <p:nvSpPr>
          <p:cNvPr id="3" name="Content Placeholder 2">
            <a:extLst>
              <a:ext uri="{FF2B5EF4-FFF2-40B4-BE49-F238E27FC236}">
                <a16:creationId xmlns:a16="http://schemas.microsoft.com/office/drawing/2014/main" id="{B90DA0CC-E6CD-CB6A-A2C0-E27CB8C6CA12}"/>
              </a:ext>
            </a:extLst>
          </p:cNvPr>
          <p:cNvSpPr>
            <a:spLocks noGrp="1"/>
          </p:cNvSpPr>
          <p:nvPr>
            <p:ph idx="1"/>
          </p:nvPr>
        </p:nvSpPr>
        <p:spPr>
          <a:xfrm>
            <a:off x="750828" y="2369044"/>
            <a:ext cx="11136374" cy="5065253"/>
          </a:xfrm>
        </p:spPr>
        <p:txBody>
          <a:bodyPr>
            <a:noAutofit/>
          </a:bodyPr>
          <a:lstStyle/>
          <a:p>
            <a:r>
              <a:rPr lang="en-US" dirty="0"/>
              <a:t>Court: “probable cause that an individual has contraband, without more, meets the standard for obtaining a warrant, not searching without one.” </a:t>
            </a:r>
          </a:p>
          <a:p>
            <a:r>
              <a:rPr lang="en-US" dirty="0"/>
              <a:t>An officer may search after—or even before—an arrest so long as the search is substantially contemporaneous with the arrest and confined to the immediate vicinity of the arrest. </a:t>
            </a:r>
          </a:p>
          <a:p>
            <a:pPr lvl="1"/>
            <a:r>
              <a:rPr lang="en-US" sz="2400" dirty="0"/>
              <a:t>Reasons for that exception are officer safety and evidence preservation, and  it is reasonable for an arresting officer to search for and seize any evidence on the arrestee’s person to prevent its concealment or destruction. </a:t>
            </a:r>
          </a:p>
          <a:p>
            <a:r>
              <a:rPr lang="en-US" dirty="0"/>
              <a:t>Fact of the lawful arrest is what establishes authority to search.</a:t>
            </a:r>
          </a:p>
        </p:txBody>
      </p:sp>
    </p:spTree>
    <p:extLst>
      <p:ext uri="{BB962C8B-B14F-4D97-AF65-F5344CB8AC3E}">
        <p14:creationId xmlns:p14="http://schemas.microsoft.com/office/powerpoint/2010/main" val="1382317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3CF358-476D-E555-B7B6-29F56A5ED16E}"/>
              </a:ext>
            </a:extLst>
          </p:cNvPr>
          <p:cNvSpPr>
            <a:spLocks noGrp="1"/>
          </p:cNvSpPr>
          <p:nvPr>
            <p:ph type="title"/>
          </p:nvPr>
        </p:nvSpPr>
        <p:spPr/>
        <p:txBody>
          <a:bodyPr>
            <a:normAutofit/>
          </a:bodyPr>
          <a:lstStyle/>
          <a:p>
            <a:r>
              <a:rPr lang="en-US" sz="4800" dirty="0"/>
              <a:t>What is Probable Cause?</a:t>
            </a:r>
          </a:p>
        </p:txBody>
      </p:sp>
      <p:sp>
        <p:nvSpPr>
          <p:cNvPr id="7" name="Text Placeholder 6">
            <a:extLst>
              <a:ext uri="{FF2B5EF4-FFF2-40B4-BE49-F238E27FC236}">
                <a16:creationId xmlns:a16="http://schemas.microsoft.com/office/drawing/2014/main" id="{A5D18FDF-8D66-2F1D-A067-E6113C74F4AA}"/>
              </a:ext>
            </a:extLst>
          </p:cNvPr>
          <p:cNvSpPr>
            <a:spLocks noGrp="1"/>
          </p:cNvSpPr>
          <p:nvPr>
            <p:ph type="body" idx="1"/>
          </p:nvPr>
        </p:nvSpPr>
        <p:spPr/>
        <p:txBody>
          <a:bodyPr>
            <a:normAutofit/>
          </a:bodyPr>
          <a:lstStyle/>
          <a:p>
            <a:r>
              <a:rPr lang="en-US" sz="3200" dirty="0"/>
              <a:t>Applying Basic 4</a:t>
            </a:r>
            <a:r>
              <a:rPr lang="en-US" sz="3200" baseline="30000" dirty="0"/>
              <a:t>th</a:t>
            </a:r>
            <a:r>
              <a:rPr lang="en-US" sz="3200" dirty="0"/>
              <a:t> Amendment in 2024</a:t>
            </a:r>
          </a:p>
        </p:txBody>
      </p:sp>
    </p:spTree>
    <p:extLst>
      <p:ext uri="{BB962C8B-B14F-4D97-AF65-F5344CB8AC3E}">
        <p14:creationId xmlns:p14="http://schemas.microsoft.com/office/powerpoint/2010/main" val="2479571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1BA3CB-9B78-330E-63B9-F6A35A5789AF}"/>
              </a:ext>
            </a:extLst>
          </p:cNvPr>
          <p:cNvSpPr>
            <a:spLocks noGrp="1"/>
          </p:cNvSpPr>
          <p:nvPr>
            <p:ph type="title"/>
          </p:nvPr>
        </p:nvSpPr>
        <p:spPr/>
        <p:txBody>
          <a:bodyPr>
            <a:normAutofit fontScale="90000"/>
          </a:bodyPr>
          <a:lstStyle/>
          <a:p>
            <a:r>
              <a:rPr lang="en-US" dirty="0"/>
              <a:t>Probable Cause Does NOT Mean</a:t>
            </a:r>
            <a:br>
              <a:rPr lang="en-US" dirty="0"/>
            </a:br>
            <a:r>
              <a:rPr lang="en-US" dirty="0"/>
              <a:t>“More Likely Than Not”</a:t>
            </a:r>
          </a:p>
        </p:txBody>
      </p:sp>
      <p:sp>
        <p:nvSpPr>
          <p:cNvPr id="5" name="Content Placeholder 4">
            <a:extLst>
              <a:ext uri="{FF2B5EF4-FFF2-40B4-BE49-F238E27FC236}">
                <a16:creationId xmlns:a16="http://schemas.microsoft.com/office/drawing/2014/main" id="{B98A89D6-F974-4A27-371E-58050B82203F}"/>
              </a:ext>
            </a:extLst>
          </p:cNvPr>
          <p:cNvSpPr>
            <a:spLocks noGrp="1"/>
          </p:cNvSpPr>
          <p:nvPr>
            <p:ph idx="1"/>
          </p:nvPr>
        </p:nvSpPr>
        <p:spPr>
          <a:xfrm>
            <a:off x="728869" y="2398643"/>
            <a:ext cx="10734262" cy="3856383"/>
          </a:xfrm>
        </p:spPr>
        <p:txBody>
          <a:bodyPr>
            <a:noAutofit/>
          </a:bodyPr>
          <a:lstStyle/>
          <a:p>
            <a:r>
              <a:rPr lang="en-US" dirty="0"/>
              <a:t>Probable cause does “not require the fine resolution of conflicting evidence that a reasonable-doubt or even a preponderance standard demands.” </a:t>
            </a:r>
            <a:r>
              <a:rPr lang="en-US" sz="2300" i="1" dirty="0"/>
              <a:t>Gerstein v. Pugh</a:t>
            </a:r>
            <a:r>
              <a:rPr lang="en-US" sz="2300" dirty="0"/>
              <a:t>, 420 U.S. 103, 121 (1975). </a:t>
            </a:r>
          </a:p>
          <a:p>
            <a:r>
              <a:rPr lang="en-US" dirty="0"/>
              <a:t>A finding of probable cause does not require finding that it is “more likely true than false.” </a:t>
            </a:r>
            <a:r>
              <a:rPr lang="en-US" sz="2300" i="1" dirty="0"/>
              <a:t>Slayton v. Commonwealth</a:t>
            </a:r>
            <a:r>
              <a:rPr lang="en-US" sz="2300" dirty="0"/>
              <a:t>, 41 Va. App. 101, 106 (2003) (quoting Texas v. Brown, 460 U.S. 730, 742 (1983) (plurality opinion))</a:t>
            </a:r>
          </a:p>
          <a:p>
            <a:r>
              <a:rPr lang="en-US" dirty="0"/>
              <a:t>PC for a search warrant does not require “that the evidence is more likely than not to be found where the search is to take place…The magistrate need only conclude that it would be reasonable to seek the evidence in the place indicated in the affidavit.” </a:t>
            </a:r>
            <a:r>
              <a:rPr lang="en-US" sz="2300" i="1" dirty="0"/>
              <a:t>Gwinn v. Com</a:t>
            </a:r>
            <a:r>
              <a:rPr lang="en-US" sz="2300" dirty="0"/>
              <a:t>., 16 Va. App. 972 (1993)  </a:t>
            </a:r>
          </a:p>
          <a:p>
            <a:pPr marL="0" indent="0">
              <a:buNone/>
            </a:pPr>
            <a:endParaRPr lang="en-US" dirty="0"/>
          </a:p>
        </p:txBody>
      </p:sp>
    </p:spTree>
    <p:extLst>
      <p:ext uri="{BB962C8B-B14F-4D97-AF65-F5344CB8AC3E}">
        <p14:creationId xmlns:p14="http://schemas.microsoft.com/office/powerpoint/2010/main" val="3937797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4D4D98-C059-88D7-374B-6FDFCAE2F96C}"/>
              </a:ext>
            </a:extLst>
          </p:cNvPr>
          <p:cNvSpPr>
            <a:spLocks noGrp="1"/>
          </p:cNvSpPr>
          <p:nvPr>
            <p:ph type="title"/>
          </p:nvPr>
        </p:nvSpPr>
        <p:spPr>
          <a:xfrm>
            <a:off x="1295402" y="703836"/>
            <a:ext cx="9601196" cy="1582163"/>
          </a:xfrm>
        </p:spPr>
        <p:txBody>
          <a:bodyPr>
            <a:normAutofit/>
          </a:bodyPr>
          <a:lstStyle/>
          <a:p>
            <a:r>
              <a:rPr lang="en-US" dirty="0"/>
              <a:t>Paraphernalia in Plain View</a:t>
            </a:r>
            <a:br>
              <a:rPr lang="en-US" dirty="0"/>
            </a:br>
            <a:r>
              <a:rPr lang="en-US" i="1" dirty="0" err="1"/>
              <a:t>Camann</a:t>
            </a:r>
            <a:r>
              <a:rPr lang="en-US" i="1" dirty="0"/>
              <a:t> v. C/w., </a:t>
            </a:r>
            <a:r>
              <a:rPr lang="en-US" dirty="0"/>
              <a:t>79 Va. App. 427 (2024)</a:t>
            </a:r>
          </a:p>
        </p:txBody>
      </p:sp>
      <p:sp>
        <p:nvSpPr>
          <p:cNvPr id="5" name="Content Placeholder 4">
            <a:extLst>
              <a:ext uri="{FF2B5EF4-FFF2-40B4-BE49-F238E27FC236}">
                <a16:creationId xmlns:a16="http://schemas.microsoft.com/office/drawing/2014/main" id="{BAB0A62D-F073-1F3B-1D8E-02D503D8A671}"/>
              </a:ext>
            </a:extLst>
          </p:cNvPr>
          <p:cNvSpPr>
            <a:spLocks noGrp="1"/>
          </p:cNvSpPr>
          <p:nvPr>
            <p:ph idx="1"/>
          </p:nvPr>
        </p:nvSpPr>
        <p:spPr>
          <a:xfrm>
            <a:off x="725557" y="2459383"/>
            <a:ext cx="10903226" cy="3694781"/>
          </a:xfrm>
        </p:spPr>
        <p:txBody>
          <a:bodyPr>
            <a:noAutofit/>
          </a:bodyPr>
          <a:lstStyle/>
          <a:p>
            <a:r>
              <a:rPr lang="en-US" sz="2600" dirty="0"/>
              <a:t>Officers spoke with defendant in the parking lot of a convenience store. </a:t>
            </a:r>
          </a:p>
          <a:p>
            <a:r>
              <a:rPr lang="en-US" sz="2600" dirty="0"/>
              <a:t>During that encounter, officer noticed that the defendant was hiding something under his shoe. Defendant was standing in place, noticeably keeping his left shoe planted as he shifted his weight back and forth. </a:t>
            </a:r>
          </a:p>
          <a:p>
            <a:r>
              <a:rPr lang="en-US" sz="2600" dirty="0"/>
              <a:t>Officer could see a piece of aluminum foil sticking out from beneath Defendant’s shoe. </a:t>
            </a:r>
          </a:p>
          <a:p>
            <a:r>
              <a:rPr lang="en-US" sz="2600" dirty="0"/>
              <a:t>Officer later testified that, through his training and experience, he knew that aluminum foil is often used with a straw to smoke narcotics. </a:t>
            </a:r>
          </a:p>
          <a:p>
            <a:endParaRPr lang="en-US" sz="2600" dirty="0"/>
          </a:p>
        </p:txBody>
      </p:sp>
    </p:spTree>
    <p:extLst>
      <p:ext uri="{BB962C8B-B14F-4D97-AF65-F5344CB8AC3E}">
        <p14:creationId xmlns:p14="http://schemas.microsoft.com/office/powerpoint/2010/main" val="3479211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4D4D98-C059-88D7-374B-6FDFCAE2F96C}"/>
              </a:ext>
            </a:extLst>
          </p:cNvPr>
          <p:cNvSpPr>
            <a:spLocks noGrp="1"/>
          </p:cNvSpPr>
          <p:nvPr>
            <p:ph type="title"/>
          </p:nvPr>
        </p:nvSpPr>
        <p:spPr>
          <a:xfrm>
            <a:off x="1295402" y="703836"/>
            <a:ext cx="9601196" cy="1582163"/>
          </a:xfrm>
        </p:spPr>
        <p:txBody>
          <a:bodyPr>
            <a:normAutofit/>
          </a:bodyPr>
          <a:lstStyle/>
          <a:p>
            <a:r>
              <a:rPr lang="en-US" dirty="0"/>
              <a:t>Discovery</a:t>
            </a:r>
          </a:p>
        </p:txBody>
      </p:sp>
      <p:sp>
        <p:nvSpPr>
          <p:cNvPr id="5" name="Content Placeholder 4">
            <a:extLst>
              <a:ext uri="{FF2B5EF4-FFF2-40B4-BE49-F238E27FC236}">
                <a16:creationId xmlns:a16="http://schemas.microsoft.com/office/drawing/2014/main" id="{BAB0A62D-F073-1F3B-1D8E-02D503D8A671}"/>
              </a:ext>
            </a:extLst>
          </p:cNvPr>
          <p:cNvSpPr>
            <a:spLocks noGrp="1"/>
          </p:cNvSpPr>
          <p:nvPr>
            <p:ph idx="1"/>
          </p:nvPr>
        </p:nvSpPr>
        <p:spPr>
          <a:xfrm>
            <a:off x="935420" y="2580288"/>
            <a:ext cx="10321160" cy="3694781"/>
          </a:xfrm>
        </p:spPr>
        <p:txBody>
          <a:bodyPr>
            <a:noAutofit/>
          </a:bodyPr>
          <a:lstStyle/>
          <a:p>
            <a:r>
              <a:rPr lang="en-US" sz="2800" dirty="0"/>
              <a:t>Officer told defendant to move his foot. </a:t>
            </a:r>
          </a:p>
          <a:p>
            <a:r>
              <a:rPr lang="en-US" sz="2800" dirty="0"/>
              <a:t>Defendant did so, revealing aluminum foil with burnt residue and a straw. </a:t>
            </a:r>
          </a:p>
          <a:p>
            <a:r>
              <a:rPr lang="en-US" sz="2800" dirty="0"/>
              <a:t>Officers arrested the defendant and searched his person, discovering a white powder in a cellophane wrapper in his wallet and pills in a pill bottle in his pocket. </a:t>
            </a:r>
          </a:p>
          <a:p>
            <a:r>
              <a:rPr lang="en-US" sz="2800" dirty="0"/>
              <a:t>White powder was two controlled substances: Fentanyl and Etizolam</a:t>
            </a:r>
          </a:p>
          <a:p>
            <a:endParaRPr lang="en-US" sz="2800" dirty="0"/>
          </a:p>
        </p:txBody>
      </p:sp>
    </p:spTree>
    <p:extLst>
      <p:ext uri="{BB962C8B-B14F-4D97-AF65-F5344CB8AC3E}">
        <p14:creationId xmlns:p14="http://schemas.microsoft.com/office/powerpoint/2010/main" val="74868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4D4D98-C059-88D7-374B-6FDFCAE2F96C}"/>
              </a:ext>
            </a:extLst>
          </p:cNvPr>
          <p:cNvSpPr>
            <a:spLocks noGrp="1"/>
          </p:cNvSpPr>
          <p:nvPr>
            <p:ph type="title"/>
          </p:nvPr>
        </p:nvSpPr>
        <p:spPr>
          <a:xfrm>
            <a:off x="1295402" y="703836"/>
            <a:ext cx="9601196" cy="1582163"/>
          </a:xfrm>
        </p:spPr>
        <p:txBody>
          <a:bodyPr>
            <a:normAutofit/>
          </a:bodyPr>
          <a:lstStyle/>
          <a:p>
            <a:r>
              <a:rPr lang="en-US" dirty="0"/>
              <a:t>Court Ruling:</a:t>
            </a:r>
            <a:br>
              <a:rPr lang="en-US" dirty="0"/>
            </a:br>
            <a:r>
              <a:rPr lang="en-US" dirty="0"/>
              <a:t>RAS for Detention, PC to Arrest</a:t>
            </a:r>
          </a:p>
        </p:txBody>
      </p:sp>
      <p:sp>
        <p:nvSpPr>
          <p:cNvPr id="5" name="Content Placeholder 4">
            <a:extLst>
              <a:ext uri="{FF2B5EF4-FFF2-40B4-BE49-F238E27FC236}">
                <a16:creationId xmlns:a16="http://schemas.microsoft.com/office/drawing/2014/main" id="{BAB0A62D-F073-1F3B-1D8E-02D503D8A671}"/>
              </a:ext>
            </a:extLst>
          </p:cNvPr>
          <p:cNvSpPr>
            <a:spLocks noGrp="1"/>
          </p:cNvSpPr>
          <p:nvPr>
            <p:ph idx="1"/>
          </p:nvPr>
        </p:nvSpPr>
        <p:spPr>
          <a:xfrm>
            <a:off x="725557" y="2285999"/>
            <a:ext cx="10903226" cy="3694781"/>
          </a:xfrm>
        </p:spPr>
        <p:txBody>
          <a:bodyPr>
            <a:noAutofit/>
          </a:bodyPr>
          <a:lstStyle/>
          <a:p>
            <a:r>
              <a:rPr lang="en-US" dirty="0"/>
              <a:t>Although officer did not at first see the straw or the burnt residue, officer could form a reasonable belief that defendant was engaged in criminal, drug-related activity and trying to hide the evidence, thus seizure that happened when the officer said “move your foot” was properly supported by reasonable suspicion.</a:t>
            </a:r>
          </a:p>
          <a:p>
            <a:r>
              <a:rPr lang="en-US" dirty="0"/>
              <a:t>Finding burnt residue on an improvised device for smoking narcotics created probable cause to believe that defendant was in possession of a controlled substance. Discovery of drug residue on defendant’s person or on a narcotics pipe found in defendant’s possession provides probable cause to arrest suspect for possession of a controlled substance. </a:t>
            </a:r>
          </a:p>
          <a:p>
            <a:r>
              <a:rPr lang="en-US" dirty="0"/>
              <a:t>See also </a:t>
            </a:r>
            <a:r>
              <a:rPr lang="en-US" i="1" dirty="0"/>
              <a:t>U.S. v. Runner</a:t>
            </a:r>
            <a:r>
              <a:rPr lang="en-US" dirty="0"/>
              <a:t>, 43 F.4th 417 (2022)</a:t>
            </a:r>
          </a:p>
          <a:p>
            <a:endParaRPr lang="en-US" dirty="0"/>
          </a:p>
          <a:p>
            <a:endParaRPr lang="en-US" dirty="0"/>
          </a:p>
        </p:txBody>
      </p:sp>
    </p:spTree>
    <p:extLst>
      <p:ext uri="{BB962C8B-B14F-4D97-AF65-F5344CB8AC3E}">
        <p14:creationId xmlns:p14="http://schemas.microsoft.com/office/powerpoint/2010/main" val="2722291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BE781-DF2B-F67B-9254-7CCB0665B96D}"/>
              </a:ext>
            </a:extLst>
          </p:cNvPr>
          <p:cNvSpPr>
            <a:spLocks noGrp="1"/>
          </p:cNvSpPr>
          <p:nvPr>
            <p:ph type="title"/>
          </p:nvPr>
        </p:nvSpPr>
        <p:spPr/>
        <p:txBody>
          <a:bodyPr/>
          <a:lstStyle/>
          <a:p>
            <a:r>
              <a:rPr lang="en-US" dirty="0"/>
              <a:t>Open Container is NOT Probable Cause</a:t>
            </a:r>
          </a:p>
        </p:txBody>
      </p:sp>
      <p:sp>
        <p:nvSpPr>
          <p:cNvPr id="5" name="Content Placeholder 4">
            <a:extLst>
              <a:ext uri="{FF2B5EF4-FFF2-40B4-BE49-F238E27FC236}">
                <a16:creationId xmlns:a16="http://schemas.microsoft.com/office/drawing/2014/main" id="{13071B73-0D79-BC0F-7416-DCD7A45A6DBC}"/>
              </a:ext>
            </a:extLst>
          </p:cNvPr>
          <p:cNvSpPr>
            <a:spLocks noGrp="1"/>
          </p:cNvSpPr>
          <p:nvPr>
            <p:ph idx="1"/>
          </p:nvPr>
        </p:nvSpPr>
        <p:spPr/>
        <p:txBody>
          <a:bodyPr>
            <a:noAutofit/>
          </a:bodyPr>
          <a:lstStyle/>
          <a:p>
            <a:r>
              <a:rPr lang="en-US" sz="2800" i="1" dirty="0"/>
              <a:t>McEachin v. C/w</a:t>
            </a:r>
            <a:r>
              <a:rPr lang="en-US" sz="2800" dirty="0"/>
              <a:t>: July 25, 2023. (Unp.)</a:t>
            </a:r>
          </a:p>
          <a:p>
            <a:r>
              <a:rPr lang="en-US" sz="2800" dirty="0"/>
              <a:t>Officer saw a bottle of liquor on the passenger side floorboard near the center console. Cap was screwed on the bottle, and less than a quarter of the bottle’s contents remained. </a:t>
            </a:r>
          </a:p>
          <a:p>
            <a:r>
              <a:rPr lang="en-US" sz="2800" dirty="0"/>
              <a:t>When the officer asked about liquor bottle, defendant stated that he had not been drinking and immediately offered to take a breathalyzer test.</a:t>
            </a:r>
          </a:p>
        </p:txBody>
      </p:sp>
    </p:spTree>
    <p:extLst>
      <p:ext uri="{BB962C8B-B14F-4D97-AF65-F5344CB8AC3E}">
        <p14:creationId xmlns:p14="http://schemas.microsoft.com/office/powerpoint/2010/main" val="911542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FDA4-6A24-7D6D-5D69-6AF0C682DC03}"/>
              </a:ext>
            </a:extLst>
          </p:cNvPr>
          <p:cNvSpPr>
            <a:spLocks noGrp="1"/>
          </p:cNvSpPr>
          <p:nvPr>
            <p:ph type="title"/>
          </p:nvPr>
        </p:nvSpPr>
        <p:spPr/>
        <p:txBody>
          <a:bodyPr>
            <a:normAutofit/>
          </a:bodyPr>
          <a:lstStyle/>
          <a:p>
            <a:r>
              <a:rPr lang="en-US" dirty="0"/>
              <a:t>Court: No PC to Search Vehicle.</a:t>
            </a:r>
          </a:p>
        </p:txBody>
      </p:sp>
      <p:sp>
        <p:nvSpPr>
          <p:cNvPr id="3" name="Content Placeholder 2">
            <a:extLst>
              <a:ext uri="{FF2B5EF4-FFF2-40B4-BE49-F238E27FC236}">
                <a16:creationId xmlns:a16="http://schemas.microsoft.com/office/drawing/2014/main" id="{E74D8B68-DBA0-678A-0C42-86FF3F98686B}"/>
              </a:ext>
            </a:extLst>
          </p:cNvPr>
          <p:cNvSpPr>
            <a:spLocks noGrp="1"/>
          </p:cNvSpPr>
          <p:nvPr>
            <p:ph idx="1"/>
          </p:nvPr>
        </p:nvSpPr>
        <p:spPr>
          <a:xfrm>
            <a:off x="1295401" y="2556932"/>
            <a:ext cx="10180982" cy="3658338"/>
          </a:xfrm>
        </p:spPr>
        <p:txBody>
          <a:bodyPr>
            <a:normAutofit/>
          </a:bodyPr>
          <a:lstStyle/>
          <a:p>
            <a:r>
              <a:rPr lang="en-US" sz="2700" dirty="0"/>
              <a:t>“at most, the liquor bottle and “odd” speech gave officers a “strong suspicion” that the defendant had been drinking while driving on a public highway, but strong suspicion is not probable cause… Because the open container alone was not illegal under Code § 18.2-323.1 and there was no evidence McEachin consumed alcohol while driving, the officers did not have probable cause to search the vehicle for contraband or evidence of a crime relating to alcohol consumption, and the search was unlawful.”</a:t>
            </a:r>
          </a:p>
        </p:txBody>
      </p:sp>
    </p:spTree>
    <p:extLst>
      <p:ext uri="{BB962C8B-B14F-4D97-AF65-F5344CB8AC3E}">
        <p14:creationId xmlns:p14="http://schemas.microsoft.com/office/powerpoint/2010/main" val="116625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13ED9-0806-8617-2A86-55A8346C0633}"/>
              </a:ext>
            </a:extLst>
          </p:cNvPr>
          <p:cNvSpPr>
            <a:spLocks noGrp="1"/>
          </p:cNvSpPr>
          <p:nvPr>
            <p:ph type="title"/>
          </p:nvPr>
        </p:nvSpPr>
        <p:spPr/>
        <p:txBody>
          <a:bodyPr>
            <a:normAutofit fontScale="90000"/>
          </a:bodyPr>
          <a:lstStyle/>
          <a:p>
            <a:r>
              <a:rPr lang="en-US" dirty="0"/>
              <a:t>Bail: </a:t>
            </a:r>
            <a:br>
              <a:rPr lang="en-US" dirty="0"/>
            </a:br>
            <a:r>
              <a:rPr lang="en-US" i="1" dirty="0"/>
              <a:t>Martin v. C/w,</a:t>
            </a:r>
            <a:r>
              <a:rPr lang="en-US" dirty="0"/>
              <a:t> Sept. 26, 2023 (Unp.)</a:t>
            </a:r>
          </a:p>
        </p:txBody>
      </p:sp>
      <p:sp>
        <p:nvSpPr>
          <p:cNvPr id="5" name="Content Placeholder 4">
            <a:extLst>
              <a:ext uri="{FF2B5EF4-FFF2-40B4-BE49-F238E27FC236}">
                <a16:creationId xmlns:a16="http://schemas.microsoft.com/office/drawing/2014/main" id="{D53F99EA-07D2-41C9-C946-353409F16DF1}"/>
              </a:ext>
            </a:extLst>
          </p:cNvPr>
          <p:cNvSpPr>
            <a:spLocks noGrp="1"/>
          </p:cNvSpPr>
          <p:nvPr>
            <p:ph idx="1"/>
          </p:nvPr>
        </p:nvSpPr>
        <p:spPr>
          <a:xfrm>
            <a:off x="848139" y="2556931"/>
            <a:ext cx="10668000" cy="3751103"/>
          </a:xfrm>
        </p:spPr>
        <p:txBody>
          <a:bodyPr>
            <a:noAutofit/>
          </a:bodyPr>
          <a:lstStyle/>
          <a:p>
            <a:r>
              <a:rPr lang="en-US" sz="2800" dirty="0"/>
              <a:t>Defendant violated probation on offenses of burglary and larceny by absconding from probation and failing to pay any restitution for 8 years.</a:t>
            </a:r>
          </a:p>
          <a:p>
            <a:r>
              <a:rPr lang="en-US" sz="2800" dirty="0"/>
              <a:t>Defendant’s lengthy criminal history went back to 1990s.</a:t>
            </a:r>
          </a:p>
          <a:p>
            <a:r>
              <a:rPr lang="en-US" sz="2800" dirty="0"/>
              <a:t>Defendant had new felony charges and a pending DUI. </a:t>
            </a:r>
          </a:p>
          <a:p>
            <a:r>
              <a:rPr lang="en-US" sz="2800" dirty="0"/>
              <a:t>Defendant had a job and lived in the community for 14 years.</a:t>
            </a:r>
          </a:p>
          <a:p>
            <a:r>
              <a:rPr lang="en-US" sz="2800" dirty="0"/>
              <a:t>Court: Probable cause that defendant’s release on bail would constitute an unreasonable risk of harm to the public. </a:t>
            </a:r>
          </a:p>
        </p:txBody>
      </p:sp>
    </p:spTree>
    <p:extLst>
      <p:ext uri="{BB962C8B-B14F-4D97-AF65-F5344CB8AC3E}">
        <p14:creationId xmlns:p14="http://schemas.microsoft.com/office/powerpoint/2010/main" val="576543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BE781-DF2B-F67B-9254-7CCB0665B96D}"/>
              </a:ext>
            </a:extLst>
          </p:cNvPr>
          <p:cNvSpPr>
            <a:spLocks noGrp="1"/>
          </p:cNvSpPr>
          <p:nvPr>
            <p:ph type="title"/>
          </p:nvPr>
        </p:nvSpPr>
        <p:spPr/>
        <p:txBody>
          <a:bodyPr/>
          <a:lstStyle/>
          <a:p>
            <a:r>
              <a:rPr lang="en-US" dirty="0"/>
              <a:t>Open Container IS Probable Cause</a:t>
            </a:r>
          </a:p>
        </p:txBody>
      </p:sp>
      <p:sp>
        <p:nvSpPr>
          <p:cNvPr id="5" name="Content Placeholder 4">
            <a:extLst>
              <a:ext uri="{FF2B5EF4-FFF2-40B4-BE49-F238E27FC236}">
                <a16:creationId xmlns:a16="http://schemas.microsoft.com/office/drawing/2014/main" id="{13071B73-0D79-BC0F-7416-DCD7A45A6DBC}"/>
              </a:ext>
            </a:extLst>
          </p:cNvPr>
          <p:cNvSpPr>
            <a:spLocks noGrp="1"/>
          </p:cNvSpPr>
          <p:nvPr>
            <p:ph idx="1"/>
          </p:nvPr>
        </p:nvSpPr>
        <p:spPr/>
        <p:txBody>
          <a:bodyPr>
            <a:noAutofit/>
          </a:bodyPr>
          <a:lstStyle/>
          <a:p>
            <a:r>
              <a:rPr lang="en-US" sz="2800" i="1" dirty="0"/>
              <a:t>Durham v. C/w</a:t>
            </a:r>
            <a:r>
              <a:rPr lang="en-US" sz="2800" dirty="0"/>
              <a:t>: July 25, 2023. (Unp.)</a:t>
            </a:r>
          </a:p>
          <a:p>
            <a:r>
              <a:rPr lang="en-US" sz="2800" dirty="0"/>
              <a:t>Officer saw an open bottle of alcohol on the floorboard behind the driver’s seat. </a:t>
            </a:r>
          </a:p>
          <a:p>
            <a:r>
              <a:rPr lang="en-US" sz="2800" dirty="0"/>
              <a:t>When defendant rolled down the window and provided his identification card, officer could smell the odor of alcoholic beverage coming from inside the vehicle. </a:t>
            </a:r>
          </a:p>
        </p:txBody>
      </p:sp>
    </p:spTree>
    <p:extLst>
      <p:ext uri="{BB962C8B-B14F-4D97-AF65-F5344CB8AC3E}">
        <p14:creationId xmlns:p14="http://schemas.microsoft.com/office/powerpoint/2010/main" val="3446707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BF47-2A5E-7809-94C2-884B25DE41C2}"/>
              </a:ext>
            </a:extLst>
          </p:cNvPr>
          <p:cNvSpPr>
            <a:spLocks noGrp="1"/>
          </p:cNvSpPr>
          <p:nvPr>
            <p:ph type="title"/>
          </p:nvPr>
        </p:nvSpPr>
        <p:spPr/>
        <p:txBody>
          <a:bodyPr/>
          <a:lstStyle/>
          <a:p>
            <a:r>
              <a:rPr lang="en-US" dirty="0"/>
              <a:t>Further Observations</a:t>
            </a:r>
          </a:p>
        </p:txBody>
      </p:sp>
      <p:sp>
        <p:nvSpPr>
          <p:cNvPr id="3" name="Content Placeholder 2">
            <a:extLst>
              <a:ext uri="{FF2B5EF4-FFF2-40B4-BE49-F238E27FC236}">
                <a16:creationId xmlns:a16="http://schemas.microsoft.com/office/drawing/2014/main" id="{6A7287E2-27C6-829E-8C21-8461596FF00B}"/>
              </a:ext>
            </a:extLst>
          </p:cNvPr>
          <p:cNvSpPr>
            <a:spLocks noGrp="1"/>
          </p:cNvSpPr>
          <p:nvPr>
            <p:ph idx="1"/>
          </p:nvPr>
        </p:nvSpPr>
        <p:spPr>
          <a:xfrm>
            <a:off x="940905" y="2437661"/>
            <a:ext cx="10495721" cy="3645085"/>
          </a:xfrm>
        </p:spPr>
        <p:txBody>
          <a:bodyPr>
            <a:noAutofit/>
          </a:bodyPr>
          <a:lstStyle/>
          <a:p>
            <a:r>
              <a:rPr lang="en-US" sz="2600" dirty="0"/>
              <a:t>Officer also noticed a Styrofoam cup in the center console, which was between driver’s seat and front passenger’s seat. </a:t>
            </a:r>
          </a:p>
          <a:p>
            <a:r>
              <a:rPr lang="en-US" sz="2600" dirty="0"/>
              <a:t>Defendant handed officer the Styrofoam cup when he asked about it. </a:t>
            </a:r>
          </a:p>
          <a:p>
            <a:r>
              <a:rPr lang="en-US" sz="2600" dirty="0"/>
              <a:t>Officer believed the liquid was liquor due to appearance and smell and poured it out.</a:t>
            </a:r>
          </a:p>
          <a:p>
            <a:r>
              <a:rPr lang="en-US" sz="2600" dirty="0"/>
              <a:t>Officer observed another cup in the cupholder on driver’s side of the center console which he testified was in “plain view.” That cup also contained liquor. </a:t>
            </a:r>
          </a:p>
          <a:p>
            <a:r>
              <a:rPr lang="en-US" sz="2600" dirty="0"/>
              <a:t>Officer then searched the vehicle and found defendant’s handgun.</a:t>
            </a:r>
          </a:p>
        </p:txBody>
      </p:sp>
    </p:spTree>
    <p:extLst>
      <p:ext uri="{BB962C8B-B14F-4D97-AF65-F5344CB8AC3E}">
        <p14:creationId xmlns:p14="http://schemas.microsoft.com/office/powerpoint/2010/main" val="2126157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D6E6-1F6F-60AD-701C-2B5F4ADCAFA5}"/>
              </a:ext>
            </a:extLst>
          </p:cNvPr>
          <p:cNvSpPr>
            <a:spLocks noGrp="1"/>
          </p:cNvSpPr>
          <p:nvPr>
            <p:ph type="title"/>
          </p:nvPr>
        </p:nvSpPr>
        <p:spPr/>
        <p:txBody>
          <a:bodyPr/>
          <a:lstStyle/>
          <a:p>
            <a:r>
              <a:rPr lang="en-US" dirty="0"/>
              <a:t>Court: Probable Cause Existed for Search</a:t>
            </a:r>
          </a:p>
        </p:txBody>
      </p:sp>
      <p:sp>
        <p:nvSpPr>
          <p:cNvPr id="3" name="Content Placeholder 2">
            <a:extLst>
              <a:ext uri="{FF2B5EF4-FFF2-40B4-BE49-F238E27FC236}">
                <a16:creationId xmlns:a16="http://schemas.microsoft.com/office/drawing/2014/main" id="{6DD00AD8-1D36-0CD3-B13D-222A7F5C7793}"/>
              </a:ext>
            </a:extLst>
          </p:cNvPr>
          <p:cNvSpPr>
            <a:spLocks noGrp="1"/>
          </p:cNvSpPr>
          <p:nvPr>
            <p:ph idx="1"/>
          </p:nvPr>
        </p:nvSpPr>
        <p:spPr>
          <a:xfrm>
            <a:off x="1005510" y="2623930"/>
            <a:ext cx="10180980" cy="3251938"/>
          </a:xfrm>
        </p:spPr>
        <p:txBody>
          <a:bodyPr>
            <a:noAutofit/>
          </a:bodyPr>
          <a:lstStyle/>
          <a:p>
            <a:r>
              <a:rPr lang="en-US" sz="2800" dirty="0"/>
              <a:t>With two cups each containing an alcoholic beverage, it would be a fair inference that at least one of the cups belonged to the driver. </a:t>
            </a:r>
          </a:p>
          <a:p>
            <a:r>
              <a:rPr lang="en-US" sz="2800" dirty="0"/>
              <a:t>Given that each alcoholic beverage was in an open cup, fair to infer beverage was there for immediate consumption—i.e., defendant was drinking it while driving the vehicle and not saving it for later. </a:t>
            </a:r>
          </a:p>
          <a:p>
            <a:r>
              <a:rPr lang="en-US" sz="2800" dirty="0"/>
              <a:t>Reasonable to believe that vehicle contained further evidence of that offense. </a:t>
            </a:r>
          </a:p>
        </p:txBody>
      </p:sp>
    </p:spTree>
    <p:extLst>
      <p:ext uri="{BB962C8B-B14F-4D97-AF65-F5344CB8AC3E}">
        <p14:creationId xmlns:p14="http://schemas.microsoft.com/office/powerpoint/2010/main" val="1268390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7374-5A8F-F2D2-208A-E47AAA910998}"/>
              </a:ext>
            </a:extLst>
          </p:cNvPr>
          <p:cNvSpPr>
            <a:spLocks noGrp="1"/>
          </p:cNvSpPr>
          <p:nvPr>
            <p:ph type="title"/>
          </p:nvPr>
        </p:nvSpPr>
        <p:spPr/>
        <p:txBody>
          <a:bodyPr/>
          <a:lstStyle/>
          <a:p>
            <a:r>
              <a:rPr lang="en-US" dirty="0"/>
              <a:t>Reconciling the Rulings</a:t>
            </a:r>
          </a:p>
        </p:txBody>
      </p:sp>
      <p:sp>
        <p:nvSpPr>
          <p:cNvPr id="3" name="Content Placeholder 2">
            <a:extLst>
              <a:ext uri="{FF2B5EF4-FFF2-40B4-BE49-F238E27FC236}">
                <a16:creationId xmlns:a16="http://schemas.microsoft.com/office/drawing/2014/main" id="{4267A87F-22D9-3B26-688D-A7AA4EB2DE80}"/>
              </a:ext>
            </a:extLst>
          </p:cNvPr>
          <p:cNvSpPr>
            <a:spLocks noGrp="1"/>
          </p:cNvSpPr>
          <p:nvPr>
            <p:ph idx="1"/>
          </p:nvPr>
        </p:nvSpPr>
        <p:spPr/>
        <p:txBody>
          <a:bodyPr>
            <a:noAutofit/>
          </a:bodyPr>
          <a:lstStyle/>
          <a:p>
            <a:r>
              <a:rPr lang="en-US" sz="2800" dirty="0"/>
              <a:t>Conduct proscribed by § 18.2-323.1 is </a:t>
            </a:r>
            <a:r>
              <a:rPr lang="en-US" sz="2800" b="1" i="1" dirty="0"/>
              <a:t>drinking while driving</a:t>
            </a:r>
            <a:r>
              <a:rPr lang="en-US" sz="2800" dirty="0"/>
              <a:t>, not simply having an open container containing alcohol. </a:t>
            </a:r>
          </a:p>
          <a:p>
            <a:r>
              <a:rPr lang="en-US" sz="2800" dirty="0"/>
              <a:t>The open bottle of liquor in the rear floorboard </a:t>
            </a:r>
            <a:r>
              <a:rPr lang="en-US" sz="2800" b="1" u="sng" dirty="0"/>
              <a:t>alone</a:t>
            </a:r>
            <a:r>
              <a:rPr lang="en-US" sz="2800" dirty="0"/>
              <a:t> would likely not supply probable cause of drinking while driving, </a:t>
            </a:r>
          </a:p>
          <a:p>
            <a:r>
              <a:rPr lang="en-US" sz="2800" dirty="0"/>
              <a:t>Here, totality of the circumstances and the reasonable inferences that the officers on the scene and judges are permitted to draw from the facts established PC.</a:t>
            </a:r>
          </a:p>
        </p:txBody>
      </p:sp>
    </p:spTree>
    <p:extLst>
      <p:ext uri="{BB962C8B-B14F-4D97-AF65-F5344CB8AC3E}">
        <p14:creationId xmlns:p14="http://schemas.microsoft.com/office/powerpoint/2010/main" val="3682742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4E59-854E-690F-EC2F-4F0C7A9704C7}"/>
              </a:ext>
            </a:extLst>
          </p:cNvPr>
          <p:cNvSpPr>
            <a:spLocks noGrp="1"/>
          </p:cNvSpPr>
          <p:nvPr>
            <p:ph type="title"/>
          </p:nvPr>
        </p:nvSpPr>
        <p:spPr/>
        <p:txBody>
          <a:bodyPr/>
          <a:lstStyle/>
          <a:p>
            <a:r>
              <a:rPr lang="en-US" dirty="0"/>
              <a:t>What About Marijuana? </a:t>
            </a:r>
          </a:p>
        </p:txBody>
      </p:sp>
      <p:sp>
        <p:nvSpPr>
          <p:cNvPr id="3" name="Content Placeholder 2">
            <a:extLst>
              <a:ext uri="{FF2B5EF4-FFF2-40B4-BE49-F238E27FC236}">
                <a16:creationId xmlns:a16="http://schemas.microsoft.com/office/drawing/2014/main" id="{B68D7320-C861-2E98-323D-FB5A6980ED9B}"/>
              </a:ext>
            </a:extLst>
          </p:cNvPr>
          <p:cNvSpPr>
            <a:spLocks noGrp="1"/>
          </p:cNvSpPr>
          <p:nvPr>
            <p:ph idx="1"/>
          </p:nvPr>
        </p:nvSpPr>
        <p:spPr/>
        <p:txBody>
          <a:bodyPr>
            <a:normAutofit fontScale="92500" lnSpcReduction="10000"/>
          </a:bodyPr>
          <a:lstStyle/>
          <a:p>
            <a:r>
              <a:rPr lang="en-US" sz="3000" dirty="0"/>
              <a:t>Normal Rule: When the police lawfully observe what they believe to be a controlled substance in plain view inside a vehicle, they possess probable cause to search the car. </a:t>
            </a:r>
          </a:p>
          <a:p>
            <a:r>
              <a:rPr lang="en-US" sz="3000" dirty="0"/>
              <a:t>E.g. </a:t>
            </a:r>
            <a:r>
              <a:rPr lang="en-US" sz="3000" i="1" dirty="0"/>
              <a:t>Fox v. Commonwealth</a:t>
            </a:r>
            <a:r>
              <a:rPr lang="en-US" sz="3000" dirty="0"/>
              <a:t>, 213 Va. 97, 100 (1972).</a:t>
            </a:r>
          </a:p>
          <a:p>
            <a:r>
              <a:rPr lang="en-US" sz="3000" dirty="0"/>
              <a:t>E.g. </a:t>
            </a:r>
            <a:r>
              <a:rPr lang="en-US" sz="3000" i="1" dirty="0"/>
              <a:t>Drake v. Commonwealth,</a:t>
            </a:r>
            <a:r>
              <a:rPr lang="en-US" sz="3000" dirty="0"/>
              <a:t> March 26, 2024 (Ct. App., Unp.).</a:t>
            </a:r>
          </a:p>
          <a:p>
            <a:r>
              <a:rPr lang="en-US" sz="3000" dirty="0"/>
              <a:t>HOWEVER: Marijuana, since decriminalization and now legalization, is receiving different treatment from the Courts.</a:t>
            </a:r>
          </a:p>
        </p:txBody>
      </p:sp>
    </p:spTree>
    <p:extLst>
      <p:ext uri="{BB962C8B-B14F-4D97-AF65-F5344CB8AC3E}">
        <p14:creationId xmlns:p14="http://schemas.microsoft.com/office/powerpoint/2010/main" val="292101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46578-4A05-AE75-BA71-4F61CF448B5F}"/>
              </a:ext>
            </a:extLst>
          </p:cNvPr>
          <p:cNvSpPr>
            <a:spLocks noGrp="1"/>
          </p:cNvSpPr>
          <p:nvPr>
            <p:ph type="title"/>
          </p:nvPr>
        </p:nvSpPr>
        <p:spPr>
          <a:xfrm>
            <a:off x="1295402" y="783349"/>
            <a:ext cx="9601196" cy="1303867"/>
          </a:xfrm>
        </p:spPr>
        <p:txBody>
          <a:bodyPr/>
          <a:lstStyle/>
          <a:p>
            <a:r>
              <a:rPr lang="en-US" i="1" dirty="0"/>
              <a:t>Carter v. Com.</a:t>
            </a:r>
            <a:r>
              <a:rPr lang="en-US" dirty="0"/>
              <a:t>, 79 Va. App. 329 (2023)</a:t>
            </a:r>
          </a:p>
        </p:txBody>
      </p:sp>
      <p:sp>
        <p:nvSpPr>
          <p:cNvPr id="5" name="Content Placeholder 4">
            <a:extLst>
              <a:ext uri="{FF2B5EF4-FFF2-40B4-BE49-F238E27FC236}">
                <a16:creationId xmlns:a16="http://schemas.microsoft.com/office/drawing/2014/main" id="{51815A30-617B-C909-F218-2B6DE6DA5C15}"/>
              </a:ext>
            </a:extLst>
          </p:cNvPr>
          <p:cNvSpPr>
            <a:spLocks noGrp="1"/>
          </p:cNvSpPr>
          <p:nvPr>
            <p:ph idx="1"/>
          </p:nvPr>
        </p:nvSpPr>
        <p:spPr>
          <a:xfrm>
            <a:off x="633248" y="2375862"/>
            <a:ext cx="11012557" cy="4251404"/>
          </a:xfrm>
        </p:spPr>
        <p:txBody>
          <a:bodyPr>
            <a:normAutofit/>
          </a:bodyPr>
          <a:lstStyle/>
          <a:p>
            <a:r>
              <a:rPr lang="en-US" sz="2700" dirty="0"/>
              <a:t>Officer stopped defendant at night in high drug area for traffic offense.</a:t>
            </a:r>
          </a:p>
          <a:p>
            <a:r>
              <a:rPr lang="en-US" sz="2700" dirty="0"/>
              <a:t>Officer observed marijuana in the defendant’s vehicle.</a:t>
            </a:r>
          </a:p>
          <a:p>
            <a:r>
              <a:rPr lang="en-US" sz="2700" dirty="0"/>
              <a:t>Defendant admitted to possession, which was lawful at the time. </a:t>
            </a:r>
          </a:p>
          <a:p>
            <a:r>
              <a:rPr lang="en-US" sz="2700" dirty="0"/>
              <a:t>Defendant exhibited no nervousness and no elusive or furtive behavior. </a:t>
            </a:r>
          </a:p>
          <a:p>
            <a:r>
              <a:rPr lang="en-US" sz="2700" dirty="0"/>
              <a:t>Defendant consented to a search of his person. Officer found a large quantity of cash and empty plastic baggies</a:t>
            </a:r>
          </a:p>
          <a:p>
            <a:r>
              <a:rPr lang="en-US" sz="2700" dirty="0"/>
              <a:t>Officer searched car and found cocaine, heroin, a gun, etc. etc. </a:t>
            </a:r>
          </a:p>
        </p:txBody>
      </p:sp>
    </p:spTree>
    <p:extLst>
      <p:ext uri="{BB962C8B-B14F-4D97-AF65-F5344CB8AC3E}">
        <p14:creationId xmlns:p14="http://schemas.microsoft.com/office/powerpoint/2010/main" val="2495705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41EB-8EB8-8CB2-48FB-3951FCC3FEE5}"/>
              </a:ext>
            </a:extLst>
          </p:cNvPr>
          <p:cNvSpPr>
            <a:spLocks noGrp="1"/>
          </p:cNvSpPr>
          <p:nvPr>
            <p:ph type="title"/>
          </p:nvPr>
        </p:nvSpPr>
        <p:spPr>
          <a:xfrm>
            <a:off x="1461444" y="858965"/>
            <a:ext cx="9601196" cy="1303867"/>
          </a:xfrm>
        </p:spPr>
        <p:txBody>
          <a:bodyPr/>
          <a:lstStyle/>
          <a:p>
            <a:r>
              <a:rPr lang="en-US" dirty="0"/>
              <a:t>Court: Evidence Suppressed</a:t>
            </a:r>
          </a:p>
        </p:txBody>
      </p:sp>
      <p:sp>
        <p:nvSpPr>
          <p:cNvPr id="3" name="Content Placeholder 2">
            <a:extLst>
              <a:ext uri="{FF2B5EF4-FFF2-40B4-BE49-F238E27FC236}">
                <a16:creationId xmlns:a16="http://schemas.microsoft.com/office/drawing/2014/main" id="{240FF79E-D692-861D-495F-B33B3B980B13}"/>
              </a:ext>
            </a:extLst>
          </p:cNvPr>
          <p:cNvSpPr>
            <a:spLocks noGrp="1"/>
          </p:cNvSpPr>
          <p:nvPr>
            <p:ph idx="1"/>
          </p:nvPr>
        </p:nvSpPr>
        <p:spPr>
          <a:xfrm>
            <a:off x="742122" y="2616135"/>
            <a:ext cx="10707756" cy="4513534"/>
          </a:xfrm>
        </p:spPr>
        <p:txBody>
          <a:bodyPr>
            <a:noAutofit/>
          </a:bodyPr>
          <a:lstStyle/>
          <a:p>
            <a:r>
              <a:rPr lang="en-US" sz="2500" dirty="0"/>
              <a:t>Court: Possession of a small quantity of marijuana, coupled with the absence of smoking paraphernalia on one’s person, did not give rise to reasonable suspicion or probable cause to believe that one intends to distribute the marijuana.</a:t>
            </a:r>
          </a:p>
          <a:p>
            <a:r>
              <a:rPr lang="en-US" sz="2500" dirty="0"/>
              <a:t>Absence of such paraphernalia on the defendant’s person did not support a reasonable inference that he intended to distribute the marijuana rather than use it himself. </a:t>
            </a:r>
          </a:p>
          <a:p>
            <a:r>
              <a:rPr lang="en-US" sz="2500" dirty="0"/>
              <a:t>Smoking paraphernalia is unnecessary for marijuana consumption since, for example, marijuana can serve as an ingredient in baked goods. </a:t>
            </a:r>
          </a:p>
        </p:txBody>
      </p:sp>
    </p:spTree>
    <p:extLst>
      <p:ext uri="{BB962C8B-B14F-4D97-AF65-F5344CB8AC3E}">
        <p14:creationId xmlns:p14="http://schemas.microsoft.com/office/powerpoint/2010/main" val="3547283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0F0D-9303-94B2-97DA-3045F8EC7884}"/>
              </a:ext>
            </a:extLst>
          </p:cNvPr>
          <p:cNvSpPr>
            <a:spLocks noGrp="1"/>
          </p:cNvSpPr>
          <p:nvPr>
            <p:ph type="title"/>
          </p:nvPr>
        </p:nvSpPr>
        <p:spPr>
          <a:xfrm>
            <a:off x="1295402" y="650828"/>
            <a:ext cx="9601196" cy="1303867"/>
          </a:xfrm>
        </p:spPr>
        <p:txBody>
          <a:bodyPr/>
          <a:lstStyle/>
          <a:p>
            <a:r>
              <a:rPr lang="en-US" i="1" dirty="0" err="1"/>
              <a:t>Harvel</a:t>
            </a:r>
            <a:r>
              <a:rPr lang="en-US" i="1" dirty="0"/>
              <a:t> v. Com.,</a:t>
            </a:r>
            <a:r>
              <a:rPr lang="en-US" dirty="0"/>
              <a:t> March 19, 2024 (Unp.)</a:t>
            </a:r>
            <a:endParaRPr lang="en-US" i="1" dirty="0"/>
          </a:p>
        </p:txBody>
      </p:sp>
      <p:sp>
        <p:nvSpPr>
          <p:cNvPr id="3" name="Content Placeholder 2">
            <a:extLst>
              <a:ext uri="{FF2B5EF4-FFF2-40B4-BE49-F238E27FC236}">
                <a16:creationId xmlns:a16="http://schemas.microsoft.com/office/drawing/2014/main" id="{EEC7094A-D00B-97BE-B3AE-33CA6252ABC4}"/>
              </a:ext>
            </a:extLst>
          </p:cNvPr>
          <p:cNvSpPr>
            <a:spLocks noGrp="1"/>
          </p:cNvSpPr>
          <p:nvPr>
            <p:ph idx="1"/>
          </p:nvPr>
        </p:nvSpPr>
        <p:spPr>
          <a:xfrm>
            <a:off x="745880" y="2298234"/>
            <a:ext cx="10700239" cy="4906108"/>
          </a:xfrm>
        </p:spPr>
        <p:txBody>
          <a:bodyPr>
            <a:normAutofit/>
          </a:bodyPr>
          <a:lstStyle/>
          <a:p>
            <a:r>
              <a:rPr lang="en-US" sz="2400" dirty="0"/>
              <a:t>Officer responded to a call for an unconscious person in a convenience store parking lot and found the defendant. </a:t>
            </a:r>
          </a:p>
          <a:p>
            <a:r>
              <a:rPr lang="en-US" sz="2400" dirty="0"/>
              <a:t>Looking inside the car, the officer noticed what appeared to be a bag of marijuana in the vehicle’s open center console. </a:t>
            </a:r>
          </a:p>
          <a:p>
            <a:r>
              <a:rPr lang="en-US" sz="2400" dirty="0"/>
              <a:t>The officer described it as a small amount of marijuana, roughly three or four grams. </a:t>
            </a:r>
          </a:p>
          <a:p>
            <a:r>
              <a:rPr lang="en-US" sz="2400" dirty="0"/>
              <a:t>At the time of the search, § 18.2-250.1 provided that possession of marijuana was unlawful unless it was obtained pursuant to a valid prescription and that violation of the section was “a civil offense” and “subject to a civil penalty of no more than $25.” Any violation of the section was to be charged by summons.</a:t>
            </a:r>
          </a:p>
          <a:p>
            <a:endParaRPr lang="en-US" sz="2400" dirty="0"/>
          </a:p>
          <a:p>
            <a:endParaRPr lang="en-US" sz="2400" dirty="0"/>
          </a:p>
        </p:txBody>
      </p:sp>
    </p:spTree>
    <p:extLst>
      <p:ext uri="{BB962C8B-B14F-4D97-AF65-F5344CB8AC3E}">
        <p14:creationId xmlns:p14="http://schemas.microsoft.com/office/powerpoint/2010/main" val="3220700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257F-FA0F-E771-7FF8-3CF8BA5BD208}"/>
              </a:ext>
            </a:extLst>
          </p:cNvPr>
          <p:cNvSpPr>
            <a:spLocks noGrp="1"/>
          </p:cNvSpPr>
          <p:nvPr>
            <p:ph type="title"/>
          </p:nvPr>
        </p:nvSpPr>
        <p:spPr/>
        <p:txBody>
          <a:bodyPr/>
          <a:lstStyle/>
          <a:p>
            <a:r>
              <a:rPr lang="en-US" dirty="0"/>
              <a:t>Search</a:t>
            </a:r>
          </a:p>
        </p:txBody>
      </p:sp>
      <p:sp>
        <p:nvSpPr>
          <p:cNvPr id="3" name="Content Placeholder 2">
            <a:extLst>
              <a:ext uri="{FF2B5EF4-FFF2-40B4-BE49-F238E27FC236}">
                <a16:creationId xmlns:a16="http://schemas.microsoft.com/office/drawing/2014/main" id="{44F66674-6B0C-5FA0-04CD-4870DFFB319D}"/>
              </a:ext>
            </a:extLst>
          </p:cNvPr>
          <p:cNvSpPr>
            <a:spLocks noGrp="1"/>
          </p:cNvSpPr>
          <p:nvPr>
            <p:ph idx="1"/>
          </p:nvPr>
        </p:nvSpPr>
        <p:spPr>
          <a:xfrm>
            <a:off x="732252" y="2662519"/>
            <a:ext cx="10982670" cy="4195481"/>
          </a:xfrm>
        </p:spPr>
        <p:txBody>
          <a:bodyPr>
            <a:noAutofit/>
          </a:bodyPr>
          <a:lstStyle/>
          <a:p>
            <a:r>
              <a:rPr lang="en-US" sz="2600" dirty="0"/>
              <a:t>Officer ordered the defendant out of the vehicle and searched the vehicle.</a:t>
            </a:r>
          </a:p>
          <a:p>
            <a:r>
              <a:rPr lang="en-US" sz="2600" dirty="0"/>
              <a:t>The officer later explained that based on the presence of the marijuana and the fact that the defendant was “passed out” in the driver’s side of the vehicle, he thought there might be more marijuana, paraphernalia, or “something other than marijuana” in the vehicle.</a:t>
            </a:r>
          </a:p>
          <a:p>
            <a:r>
              <a:rPr lang="en-US" sz="2600" dirty="0"/>
              <a:t>Searching the vehicle, the officer found a bag containing Fentanyl.</a:t>
            </a:r>
          </a:p>
          <a:p>
            <a:r>
              <a:rPr lang="en-US" sz="2600" dirty="0"/>
              <a:t>The defendant moved to suppress, but the trial court denied the motion. </a:t>
            </a:r>
          </a:p>
          <a:p>
            <a:endParaRPr lang="en-US" sz="2600" dirty="0"/>
          </a:p>
        </p:txBody>
      </p:sp>
    </p:spTree>
    <p:extLst>
      <p:ext uri="{BB962C8B-B14F-4D97-AF65-F5344CB8AC3E}">
        <p14:creationId xmlns:p14="http://schemas.microsoft.com/office/powerpoint/2010/main" val="2489743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C380-51F0-526F-FA78-7E6525ACD546}"/>
              </a:ext>
            </a:extLst>
          </p:cNvPr>
          <p:cNvSpPr>
            <a:spLocks noGrp="1"/>
          </p:cNvSpPr>
          <p:nvPr>
            <p:ph type="title"/>
          </p:nvPr>
        </p:nvSpPr>
        <p:spPr/>
        <p:txBody>
          <a:bodyPr/>
          <a:lstStyle/>
          <a:p>
            <a:r>
              <a:rPr lang="en-US" dirty="0"/>
              <a:t>Court: Evidence Suppressed</a:t>
            </a:r>
          </a:p>
        </p:txBody>
      </p:sp>
      <p:sp>
        <p:nvSpPr>
          <p:cNvPr id="3" name="Content Placeholder 2">
            <a:extLst>
              <a:ext uri="{FF2B5EF4-FFF2-40B4-BE49-F238E27FC236}">
                <a16:creationId xmlns:a16="http://schemas.microsoft.com/office/drawing/2014/main" id="{AC45EAA6-5C5F-2E46-F338-BF9FD5BE0B91}"/>
              </a:ext>
            </a:extLst>
          </p:cNvPr>
          <p:cNvSpPr>
            <a:spLocks noGrp="1"/>
          </p:cNvSpPr>
          <p:nvPr>
            <p:ph idx="1"/>
          </p:nvPr>
        </p:nvSpPr>
        <p:spPr>
          <a:xfrm>
            <a:off x="1109869" y="2556932"/>
            <a:ext cx="10074965" cy="3318936"/>
          </a:xfrm>
        </p:spPr>
        <p:txBody>
          <a:bodyPr>
            <a:noAutofit/>
          </a:bodyPr>
          <a:lstStyle/>
          <a:p>
            <a:r>
              <a:rPr lang="en-US" sz="2700" dirty="0"/>
              <a:t>Court: officer acted lawfully in seizing the marijuana which was in plain view and immediately apparent as unlawful to possess saw marijuana, which was at the time still illegal contraband, inside the vehicle. </a:t>
            </a:r>
          </a:p>
          <a:p>
            <a:r>
              <a:rPr lang="en-US" sz="2700" dirty="0"/>
              <a:t>However, the Court complained that beyond the defendant’s possession of the small amount of marijuana, the record provided no indication, prior to the further search of the vehicle, that it contained additional contraband or evidence of any crime. </a:t>
            </a:r>
          </a:p>
          <a:p>
            <a:endParaRPr lang="en-US" sz="2700" dirty="0"/>
          </a:p>
        </p:txBody>
      </p:sp>
    </p:spTree>
    <p:extLst>
      <p:ext uri="{BB962C8B-B14F-4D97-AF65-F5344CB8AC3E}">
        <p14:creationId xmlns:p14="http://schemas.microsoft.com/office/powerpoint/2010/main" val="11237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74E8-E7C1-A6A4-746E-562BA0678509}"/>
              </a:ext>
            </a:extLst>
          </p:cNvPr>
          <p:cNvSpPr>
            <a:spLocks noGrp="1"/>
          </p:cNvSpPr>
          <p:nvPr>
            <p:ph type="title"/>
          </p:nvPr>
        </p:nvSpPr>
        <p:spPr/>
        <p:txBody>
          <a:bodyPr>
            <a:normAutofit fontScale="90000"/>
          </a:bodyPr>
          <a:lstStyle/>
          <a:p>
            <a:r>
              <a:rPr lang="en-US" dirty="0"/>
              <a:t>Domestic Relations Court: </a:t>
            </a:r>
            <a:br>
              <a:rPr lang="en-US" dirty="0"/>
            </a:br>
            <a:r>
              <a:rPr lang="en-US" dirty="0"/>
              <a:t>Jurisdiction</a:t>
            </a:r>
          </a:p>
        </p:txBody>
      </p:sp>
      <p:sp>
        <p:nvSpPr>
          <p:cNvPr id="3" name="Content Placeholder 2">
            <a:extLst>
              <a:ext uri="{FF2B5EF4-FFF2-40B4-BE49-F238E27FC236}">
                <a16:creationId xmlns:a16="http://schemas.microsoft.com/office/drawing/2014/main" id="{4F538A2E-88EF-288E-BA2C-9EDDA48FB0C4}"/>
              </a:ext>
            </a:extLst>
          </p:cNvPr>
          <p:cNvSpPr>
            <a:spLocks noGrp="1"/>
          </p:cNvSpPr>
          <p:nvPr>
            <p:ph idx="1"/>
          </p:nvPr>
        </p:nvSpPr>
        <p:spPr>
          <a:xfrm>
            <a:off x="1060174" y="2556931"/>
            <a:ext cx="9836423" cy="3645085"/>
          </a:xfrm>
        </p:spPr>
        <p:txBody>
          <a:bodyPr>
            <a:noAutofit/>
          </a:bodyPr>
          <a:lstStyle/>
          <a:p>
            <a:r>
              <a:rPr lang="en-US" sz="3000" i="1" dirty="0" err="1"/>
              <a:t>Yellock</a:t>
            </a:r>
            <a:r>
              <a:rPr lang="en-US" sz="3000" i="1" dirty="0"/>
              <a:t> v. C/w,</a:t>
            </a:r>
            <a:r>
              <a:rPr lang="en-US" sz="3000" dirty="0"/>
              <a:t> 79 Va. App. 627 (2024): Merely being in relationship that “involve[d] touching each other,” including “touch[</a:t>
            </a:r>
            <a:r>
              <a:rPr lang="en-US" sz="3000" dirty="0" err="1"/>
              <a:t>ing</a:t>
            </a:r>
            <a:r>
              <a:rPr lang="en-US" sz="3000" dirty="0"/>
              <a:t>] each other’s hair” not sufficient to invoke court’s jurisdiction. </a:t>
            </a:r>
          </a:p>
          <a:p>
            <a:r>
              <a:rPr lang="en-US" sz="3000" i="1" dirty="0"/>
              <a:t>Hackett v. C/w</a:t>
            </a:r>
            <a:r>
              <a:rPr lang="en-US" sz="3000" dirty="0"/>
              <a:t>. December 5, 2023 (Unp.): Abuser “cannot immunize himself from criminal liability” under § 18.2-57.2(B) merely because he maintains two domiciles. </a:t>
            </a:r>
          </a:p>
        </p:txBody>
      </p:sp>
    </p:spTree>
    <p:extLst>
      <p:ext uri="{BB962C8B-B14F-4D97-AF65-F5344CB8AC3E}">
        <p14:creationId xmlns:p14="http://schemas.microsoft.com/office/powerpoint/2010/main" val="1428955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A3A5-8A8A-66E0-C3EC-9D0B90439448}"/>
              </a:ext>
            </a:extLst>
          </p:cNvPr>
          <p:cNvSpPr>
            <a:spLocks noGrp="1"/>
          </p:cNvSpPr>
          <p:nvPr>
            <p:ph type="title"/>
          </p:nvPr>
        </p:nvSpPr>
        <p:spPr/>
        <p:txBody>
          <a:bodyPr/>
          <a:lstStyle/>
          <a:p>
            <a:r>
              <a:rPr lang="en-US" dirty="0"/>
              <a:t>No Evidence of Intoxication</a:t>
            </a:r>
          </a:p>
        </p:txBody>
      </p:sp>
      <p:sp>
        <p:nvSpPr>
          <p:cNvPr id="3" name="Content Placeholder 2">
            <a:extLst>
              <a:ext uri="{FF2B5EF4-FFF2-40B4-BE49-F238E27FC236}">
                <a16:creationId xmlns:a16="http://schemas.microsoft.com/office/drawing/2014/main" id="{8811EBA9-C115-BCE0-E80B-D51CC19C9203}"/>
              </a:ext>
            </a:extLst>
          </p:cNvPr>
          <p:cNvSpPr>
            <a:spLocks noGrp="1"/>
          </p:cNvSpPr>
          <p:nvPr>
            <p:ph idx="1"/>
          </p:nvPr>
        </p:nvSpPr>
        <p:spPr>
          <a:xfrm>
            <a:off x="1099930" y="2556932"/>
            <a:ext cx="9796667" cy="3318936"/>
          </a:xfrm>
        </p:spPr>
        <p:txBody>
          <a:bodyPr>
            <a:noAutofit/>
          </a:bodyPr>
          <a:lstStyle/>
          <a:p>
            <a:r>
              <a:rPr lang="en-US" sz="2800" dirty="0"/>
              <a:t>The Court lamented that the officer did not provide any basis for his reasoning that there would be contraband or evidence of a crime elsewhere in the vehicle and offered no testimony to support a reasonable belief that the defendant was intoxicated with drugs. </a:t>
            </a:r>
          </a:p>
          <a:p>
            <a:r>
              <a:rPr lang="en-US" sz="2800" dirty="0"/>
              <a:t>Additionally, the Court cautioned that the fact that the defendant was asleep in his vehicle, without more, did not support a reasonable conclusion that he was engaged in criminal activity.</a:t>
            </a:r>
          </a:p>
          <a:p>
            <a:endParaRPr lang="en-US" sz="2800" dirty="0"/>
          </a:p>
        </p:txBody>
      </p:sp>
    </p:spTree>
    <p:extLst>
      <p:ext uri="{BB962C8B-B14F-4D97-AF65-F5344CB8AC3E}">
        <p14:creationId xmlns:p14="http://schemas.microsoft.com/office/powerpoint/2010/main" val="3923969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4CA4-A69E-AEE6-7E44-2E8B37DA4605}"/>
              </a:ext>
            </a:extLst>
          </p:cNvPr>
          <p:cNvSpPr>
            <a:spLocks noGrp="1"/>
          </p:cNvSpPr>
          <p:nvPr>
            <p:ph type="title"/>
          </p:nvPr>
        </p:nvSpPr>
        <p:spPr/>
        <p:txBody>
          <a:bodyPr/>
          <a:lstStyle/>
          <a:p>
            <a:r>
              <a:rPr lang="en-US" dirty="0"/>
              <a:t>Exigent Circumstances</a:t>
            </a:r>
          </a:p>
        </p:txBody>
      </p:sp>
      <p:sp>
        <p:nvSpPr>
          <p:cNvPr id="3" name="Text Placeholder 2">
            <a:extLst>
              <a:ext uri="{FF2B5EF4-FFF2-40B4-BE49-F238E27FC236}">
                <a16:creationId xmlns:a16="http://schemas.microsoft.com/office/drawing/2014/main" id="{C2ECBF6C-8663-70F6-2ED3-C1695EEBAC38}"/>
              </a:ext>
            </a:extLst>
          </p:cNvPr>
          <p:cNvSpPr>
            <a:spLocks noGrp="1"/>
          </p:cNvSpPr>
          <p:nvPr>
            <p:ph type="body" idx="1"/>
          </p:nvPr>
        </p:nvSpPr>
        <p:spPr/>
        <p:txBody>
          <a:bodyPr>
            <a:normAutofit/>
          </a:bodyPr>
          <a:lstStyle/>
          <a:p>
            <a:r>
              <a:rPr lang="en-US" sz="3200" dirty="0"/>
              <a:t>Exceptions to the Warrant Requirement</a:t>
            </a:r>
          </a:p>
        </p:txBody>
      </p:sp>
    </p:spTree>
    <p:extLst>
      <p:ext uri="{BB962C8B-B14F-4D97-AF65-F5344CB8AC3E}">
        <p14:creationId xmlns:p14="http://schemas.microsoft.com/office/powerpoint/2010/main" val="1033458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535D-749B-26EF-7680-76B915A08BE2}"/>
              </a:ext>
            </a:extLst>
          </p:cNvPr>
          <p:cNvSpPr>
            <a:spLocks noGrp="1"/>
          </p:cNvSpPr>
          <p:nvPr>
            <p:ph type="title"/>
          </p:nvPr>
        </p:nvSpPr>
        <p:spPr/>
        <p:txBody>
          <a:bodyPr>
            <a:normAutofit/>
          </a:bodyPr>
          <a:lstStyle/>
          <a:p>
            <a:r>
              <a:rPr lang="en-US" i="1" dirty="0"/>
              <a:t>Hubbard v. Com</a:t>
            </a:r>
            <a:r>
              <a:rPr lang="en-US" dirty="0"/>
              <a:t>, March 12, 2024 (Pub.)</a:t>
            </a:r>
          </a:p>
        </p:txBody>
      </p:sp>
      <p:sp>
        <p:nvSpPr>
          <p:cNvPr id="3" name="Content Placeholder 2">
            <a:extLst>
              <a:ext uri="{FF2B5EF4-FFF2-40B4-BE49-F238E27FC236}">
                <a16:creationId xmlns:a16="http://schemas.microsoft.com/office/drawing/2014/main" id="{7C9E5BF8-8DB7-69C6-900C-A70726DDC767}"/>
              </a:ext>
            </a:extLst>
          </p:cNvPr>
          <p:cNvSpPr>
            <a:spLocks noGrp="1"/>
          </p:cNvSpPr>
          <p:nvPr>
            <p:ph idx="1"/>
          </p:nvPr>
        </p:nvSpPr>
        <p:spPr>
          <a:xfrm>
            <a:off x="1295401" y="2556931"/>
            <a:ext cx="10181896" cy="3749275"/>
          </a:xfrm>
        </p:spPr>
        <p:txBody>
          <a:bodyPr>
            <a:normAutofit/>
          </a:bodyPr>
          <a:lstStyle/>
          <a:p>
            <a:r>
              <a:rPr lang="en-US" dirty="0"/>
              <a:t>Defendant carried cocaine, packaged for sale, in his buttocks.</a:t>
            </a:r>
          </a:p>
          <a:p>
            <a:r>
              <a:rPr lang="en-US" dirty="0"/>
              <a:t>Officer patted down the defendant, examined his pockets, put his hand between the defendant’s shorts and underwear and “swiped” his buttocks, all while the defendant stood by the side of the road. </a:t>
            </a:r>
          </a:p>
          <a:p>
            <a:r>
              <a:rPr lang="en-US" dirty="0"/>
              <a:t>After feeling a hard object in defendant’s bottom, officer struggled to remove the item as defendant resisted by clenching his buttocks. </a:t>
            </a:r>
          </a:p>
          <a:p>
            <a:r>
              <a:rPr lang="en-US" dirty="0"/>
              <a:t>During this engagement, officer looked and reached inside defendant’s underwear. </a:t>
            </a:r>
          </a:p>
          <a:p>
            <a:r>
              <a:rPr lang="en-US" dirty="0"/>
              <a:t>Defendant’s shorts (though not his underwear) dropped to the ground.</a:t>
            </a:r>
          </a:p>
        </p:txBody>
      </p:sp>
    </p:spTree>
    <p:extLst>
      <p:ext uri="{BB962C8B-B14F-4D97-AF65-F5344CB8AC3E}">
        <p14:creationId xmlns:p14="http://schemas.microsoft.com/office/powerpoint/2010/main" val="2500614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C393-5994-16D9-CD17-7941F209A158}"/>
              </a:ext>
            </a:extLst>
          </p:cNvPr>
          <p:cNvSpPr>
            <a:spLocks noGrp="1"/>
          </p:cNvSpPr>
          <p:nvPr>
            <p:ph type="title"/>
          </p:nvPr>
        </p:nvSpPr>
        <p:spPr/>
        <p:txBody>
          <a:bodyPr/>
          <a:lstStyle/>
          <a:p>
            <a:r>
              <a:rPr lang="en-US" dirty="0"/>
              <a:t>Officer’s Explanation for Search</a:t>
            </a:r>
          </a:p>
        </p:txBody>
      </p:sp>
      <p:sp>
        <p:nvSpPr>
          <p:cNvPr id="3" name="Content Placeholder 2">
            <a:extLst>
              <a:ext uri="{FF2B5EF4-FFF2-40B4-BE49-F238E27FC236}">
                <a16:creationId xmlns:a16="http://schemas.microsoft.com/office/drawing/2014/main" id="{1E226CF3-5A0F-3522-E37C-EB68EDA5133F}"/>
              </a:ext>
            </a:extLst>
          </p:cNvPr>
          <p:cNvSpPr>
            <a:spLocks noGrp="1"/>
          </p:cNvSpPr>
          <p:nvPr>
            <p:ph idx="1"/>
          </p:nvPr>
        </p:nvSpPr>
        <p:spPr>
          <a:xfrm>
            <a:off x="746234" y="2472849"/>
            <a:ext cx="10531366" cy="3318936"/>
          </a:xfrm>
        </p:spPr>
        <p:txBody>
          <a:bodyPr>
            <a:noAutofit/>
          </a:bodyPr>
          <a:lstStyle/>
          <a:p>
            <a:r>
              <a:rPr lang="en-US" sz="2600" dirty="0"/>
              <a:t>Defendant (who was handcuffed with his hands behind his back) was “trying to reach down into the back of his shorts, making it obvious that he’s trying to get the item out of his shorts.” </a:t>
            </a:r>
          </a:p>
          <a:p>
            <a:r>
              <a:rPr lang="en-US" sz="2600" dirty="0"/>
              <a:t>Officer later explained said his “main concern is that somebody could get hurt having an item down near their butt. He could shake it out of his shorts’ pant leg at any time. He could stomp it out. He could kick it.” </a:t>
            </a:r>
          </a:p>
          <a:p>
            <a:r>
              <a:rPr lang="en-US" sz="2600" dirty="0"/>
              <a:t> Officer had seen the defendant shake his leg as if he were trying to remove the item. </a:t>
            </a:r>
          </a:p>
          <a:p>
            <a:endParaRPr lang="en-US" sz="2600" dirty="0"/>
          </a:p>
        </p:txBody>
      </p:sp>
    </p:spTree>
    <p:extLst>
      <p:ext uri="{BB962C8B-B14F-4D97-AF65-F5344CB8AC3E}">
        <p14:creationId xmlns:p14="http://schemas.microsoft.com/office/powerpoint/2010/main" val="4152639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C393-5994-16D9-CD17-7941F209A158}"/>
              </a:ext>
            </a:extLst>
          </p:cNvPr>
          <p:cNvSpPr>
            <a:spLocks noGrp="1"/>
          </p:cNvSpPr>
          <p:nvPr>
            <p:ph type="title"/>
          </p:nvPr>
        </p:nvSpPr>
        <p:spPr/>
        <p:txBody>
          <a:bodyPr/>
          <a:lstStyle/>
          <a:p>
            <a:r>
              <a:rPr lang="en-US" dirty="0"/>
              <a:t>Officer’s Explanation for Search</a:t>
            </a:r>
          </a:p>
        </p:txBody>
      </p:sp>
      <p:sp>
        <p:nvSpPr>
          <p:cNvPr id="3" name="Content Placeholder 2">
            <a:extLst>
              <a:ext uri="{FF2B5EF4-FFF2-40B4-BE49-F238E27FC236}">
                <a16:creationId xmlns:a16="http://schemas.microsoft.com/office/drawing/2014/main" id="{1E226CF3-5A0F-3522-E37C-EB68EDA5133F}"/>
              </a:ext>
            </a:extLst>
          </p:cNvPr>
          <p:cNvSpPr>
            <a:spLocks noGrp="1"/>
          </p:cNvSpPr>
          <p:nvPr>
            <p:ph idx="1"/>
          </p:nvPr>
        </p:nvSpPr>
        <p:spPr>
          <a:xfrm>
            <a:off x="1008993" y="2556931"/>
            <a:ext cx="10510345" cy="3780807"/>
          </a:xfrm>
        </p:spPr>
        <p:txBody>
          <a:bodyPr>
            <a:normAutofit/>
          </a:bodyPr>
          <a:lstStyle/>
          <a:p>
            <a:r>
              <a:rPr lang="en-US" sz="2600" dirty="0"/>
              <a:t>Officer also testified that he was concerned that the drugs in defendant’s buttocks could have been fentanyl and if “he had stomped it out and a gust of wind would have came by, it could have killed all of us.” </a:t>
            </a:r>
          </a:p>
          <a:p>
            <a:r>
              <a:rPr lang="en-US" sz="2600" dirty="0"/>
              <a:t>He explained that “Fentanyl has become so dangerous in today’s time that a simple poof of that powder that could reach our nostrils could kill us.”</a:t>
            </a:r>
          </a:p>
          <a:p>
            <a:r>
              <a:rPr lang="en-US" sz="2600" dirty="0"/>
              <a:t>Ultimately, the officer extracted a plastic bag filled with smaller plastic bags containing crack and powder cocaine.</a:t>
            </a:r>
          </a:p>
          <a:p>
            <a:endParaRPr lang="en-US" sz="2600" dirty="0"/>
          </a:p>
          <a:p>
            <a:endParaRPr lang="en-US" sz="2600" dirty="0"/>
          </a:p>
        </p:txBody>
      </p:sp>
    </p:spTree>
    <p:extLst>
      <p:ext uri="{BB962C8B-B14F-4D97-AF65-F5344CB8AC3E}">
        <p14:creationId xmlns:p14="http://schemas.microsoft.com/office/powerpoint/2010/main" val="1845943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2100-5D30-8A5A-3FFA-84202F996ABC}"/>
              </a:ext>
            </a:extLst>
          </p:cNvPr>
          <p:cNvSpPr>
            <a:spLocks noGrp="1"/>
          </p:cNvSpPr>
          <p:nvPr>
            <p:ph type="title"/>
          </p:nvPr>
        </p:nvSpPr>
        <p:spPr/>
        <p:txBody>
          <a:bodyPr>
            <a:normAutofit fontScale="90000"/>
          </a:bodyPr>
          <a:lstStyle/>
          <a:p>
            <a:r>
              <a:rPr lang="en-US" dirty="0"/>
              <a:t>Court: </a:t>
            </a:r>
            <a:br>
              <a:rPr lang="en-US" dirty="0"/>
            </a:br>
            <a:r>
              <a:rPr lang="en-US" dirty="0"/>
              <a:t>Evidence Suppressed</a:t>
            </a:r>
          </a:p>
        </p:txBody>
      </p:sp>
      <p:sp>
        <p:nvSpPr>
          <p:cNvPr id="3" name="Content Placeholder 2">
            <a:extLst>
              <a:ext uri="{FF2B5EF4-FFF2-40B4-BE49-F238E27FC236}">
                <a16:creationId xmlns:a16="http://schemas.microsoft.com/office/drawing/2014/main" id="{69AD5F1D-0B69-6312-3C66-320213F10098}"/>
              </a:ext>
            </a:extLst>
          </p:cNvPr>
          <p:cNvSpPr>
            <a:spLocks noGrp="1"/>
          </p:cNvSpPr>
          <p:nvPr>
            <p:ph idx="1"/>
          </p:nvPr>
        </p:nvSpPr>
        <p:spPr>
          <a:xfrm>
            <a:off x="914400" y="2427891"/>
            <a:ext cx="10668000" cy="3825764"/>
          </a:xfrm>
        </p:spPr>
        <p:txBody>
          <a:bodyPr>
            <a:noAutofit/>
          </a:bodyPr>
          <a:lstStyle/>
          <a:p>
            <a:r>
              <a:rPr lang="en-US" dirty="0"/>
              <a:t>Standard for assessing the constitutionality of warrantless intrusive bodily searches under the Fourth Amendment is higher than it is for other types of warrantless searches. </a:t>
            </a:r>
          </a:p>
          <a:p>
            <a:pPr marL="457200" indent="-457200">
              <a:buFont typeface="+mj-lt"/>
              <a:buAutoNum type="arabicParenR"/>
            </a:pPr>
            <a:r>
              <a:rPr lang="en-US" dirty="0"/>
              <a:t>Officer conducting the search must have a clear indication that the concealed object is present. </a:t>
            </a:r>
          </a:p>
          <a:p>
            <a:pPr marL="457200" indent="-457200">
              <a:buFont typeface="+mj-lt"/>
              <a:buAutoNum type="arabicParenR"/>
            </a:pPr>
            <a:r>
              <a:rPr lang="en-US" dirty="0"/>
              <a:t>Exigent circumstances must justify the search. </a:t>
            </a:r>
          </a:p>
          <a:p>
            <a:pPr marL="457200" indent="-457200">
              <a:buFont typeface="+mj-lt"/>
              <a:buAutoNum type="arabicParenR"/>
            </a:pPr>
            <a:r>
              <a:rPr lang="en-US" dirty="0"/>
              <a:t>Search must be conducted in a reasonable manner, consistent with the Fourth Amendment. </a:t>
            </a:r>
          </a:p>
        </p:txBody>
      </p:sp>
    </p:spTree>
    <p:extLst>
      <p:ext uri="{BB962C8B-B14F-4D97-AF65-F5344CB8AC3E}">
        <p14:creationId xmlns:p14="http://schemas.microsoft.com/office/powerpoint/2010/main" val="423608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87CD-E952-B5D9-1C5C-E51F87586CCE}"/>
              </a:ext>
            </a:extLst>
          </p:cNvPr>
          <p:cNvSpPr>
            <a:spLocks noGrp="1"/>
          </p:cNvSpPr>
          <p:nvPr>
            <p:ph type="title"/>
          </p:nvPr>
        </p:nvSpPr>
        <p:spPr/>
        <p:txBody>
          <a:bodyPr>
            <a:normAutofit fontScale="90000"/>
          </a:bodyPr>
          <a:lstStyle/>
          <a:p>
            <a:r>
              <a:rPr lang="en-US" dirty="0"/>
              <a:t>Court: Mere Speculation about Fentanyl </a:t>
            </a:r>
            <a:br>
              <a:rPr lang="en-US" dirty="0"/>
            </a:br>
            <a:r>
              <a:rPr lang="en-US" dirty="0"/>
              <a:t>was not Sufficient</a:t>
            </a:r>
          </a:p>
        </p:txBody>
      </p:sp>
      <p:sp>
        <p:nvSpPr>
          <p:cNvPr id="3" name="Content Placeholder 2">
            <a:extLst>
              <a:ext uri="{FF2B5EF4-FFF2-40B4-BE49-F238E27FC236}">
                <a16:creationId xmlns:a16="http://schemas.microsoft.com/office/drawing/2014/main" id="{BA79555E-D5C4-E85E-F703-2453FD6FA1C1}"/>
              </a:ext>
            </a:extLst>
          </p:cNvPr>
          <p:cNvSpPr>
            <a:spLocks noGrp="1"/>
          </p:cNvSpPr>
          <p:nvPr>
            <p:ph idx="1"/>
          </p:nvPr>
        </p:nvSpPr>
        <p:spPr>
          <a:xfrm>
            <a:off x="924910" y="2575034"/>
            <a:ext cx="10531365" cy="3636580"/>
          </a:xfrm>
        </p:spPr>
        <p:txBody>
          <a:bodyPr>
            <a:normAutofit lnSpcReduction="10000"/>
          </a:bodyPr>
          <a:lstStyle/>
          <a:p>
            <a:r>
              <a:rPr lang="en-US" dirty="0"/>
              <a:t>“the mere chance that fentanyl could be lurking around the corner is not an exigent circumstance.” </a:t>
            </a:r>
          </a:p>
          <a:p>
            <a:r>
              <a:rPr lang="en-US" dirty="0"/>
              <a:t>“we reject only the trial court’s conclusion that the theoretical possibility that a dangerous drug like fentanyl is present is “in and of itself” an exigent circumstance that constitutes a per se exception to the warrant requirement”</a:t>
            </a:r>
          </a:p>
          <a:p>
            <a:r>
              <a:rPr lang="en-US" dirty="0"/>
              <a:t>“Thus, we underscore that while there may be future cases where a specific concern about the presence of fentanyl could create an exigent circumstance justifying an intrusive search, the Commonwealth did not put on sufficient evidence to suggest that this was a risk in this specific case.”</a:t>
            </a:r>
          </a:p>
        </p:txBody>
      </p:sp>
    </p:spTree>
    <p:extLst>
      <p:ext uri="{BB962C8B-B14F-4D97-AF65-F5344CB8AC3E}">
        <p14:creationId xmlns:p14="http://schemas.microsoft.com/office/powerpoint/2010/main" val="3647177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4CA4-A69E-AEE6-7E44-2E8B37DA4605}"/>
              </a:ext>
            </a:extLst>
          </p:cNvPr>
          <p:cNvSpPr>
            <a:spLocks noGrp="1"/>
          </p:cNvSpPr>
          <p:nvPr>
            <p:ph type="title"/>
          </p:nvPr>
        </p:nvSpPr>
        <p:spPr/>
        <p:txBody>
          <a:bodyPr/>
          <a:lstStyle/>
          <a:p>
            <a:r>
              <a:rPr lang="en-US" dirty="0"/>
              <a:t>Community Caretaker</a:t>
            </a:r>
            <a:br>
              <a:rPr lang="en-US" dirty="0"/>
            </a:br>
            <a:r>
              <a:rPr lang="en-US" dirty="0"/>
              <a:t>&amp; Inventory Searches</a:t>
            </a:r>
          </a:p>
        </p:txBody>
      </p:sp>
      <p:sp>
        <p:nvSpPr>
          <p:cNvPr id="3" name="Text Placeholder 2">
            <a:extLst>
              <a:ext uri="{FF2B5EF4-FFF2-40B4-BE49-F238E27FC236}">
                <a16:creationId xmlns:a16="http://schemas.microsoft.com/office/drawing/2014/main" id="{C2ECBF6C-8663-70F6-2ED3-C1695EEBAC38}"/>
              </a:ext>
            </a:extLst>
          </p:cNvPr>
          <p:cNvSpPr>
            <a:spLocks noGrp="1"/>
          </p:cNvSpPr>
          <p:nvPr>
            <p:ph type="body" idx="1"/>
          </p:nvPr>
        </p:nvSpPr>
        <p:spPr/>
        <p:txBody>
          <a:bodyPr>
            <a:normAutofit/>
          </a:bodyPr>
          <a:lstStyle/>
          <a:p>
            <a:r>
              <a:rPr lang="en-US" sz="3200" dirty="0"/>
              <a:t>Exceptions to the Warrant Requirement</a:t>
            </a:r>
          </a:p>
        </p:txBody>
      </p:sp>
    </p:spTree>
    <p:extLst>
      <p:ext uri="{BB962C8B-B14F-4D97-AF65-F5344CB8AC3E}">
        <p14:creationId xmlns:p14="http://schemas.microsoft.com/office/powerpoint/2010/main" val="3413968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963A-0AC0-37D7-F667-A67E519FD0F1}"/>
              </a:ext>
            </a:extLst>
          </p:cNvPr>
          <p:cNvSpPr>
            <a:spLocks noGrp="1"/>
          </p:cNvSpPr>
          <p:nvPr>
            <p:ph type="title"/>
          </p:nvPr>
        </p:nvSpPr>
        <p:spPr/>
        <p:txBody>
          <a:bodyPr/>
          <a:lstStyle/>
          <a:p>
            <a:r>
              <a:rPr lang="en-US" i="1" dirty="0"/>
              <a:t>U.S. v. Treisman,</a:t>
            </a:r>
            <a:r>
              <a:rPr lang="en-US" dirty="0"/>
              <a:t> 71 F.4th 225 (2023)</a:t>
            </a:r>
          </a:p>
        </p:txBody>
      </p:sp>
      <p:sp>
        <p:nvSpPr>
          <p:cNvPr id="3" name="Content Placeholder 2">
            <a:extLst>
              <a:ext uri="{FF2B5EF4-FFF2-40B4-BE49-F238E27FC236}">
                <a16:creationId xmlns:a16="http://schemas.microsoft.com/office/drawing/2014/main" id="{49DA1F5E-96E3-F0B4-BEDC-3BDB4B530B06}"/>
              </a:ext>
            </a:extLst>
          </p:cNvPr>
          <p:cNvSpPr>
            <a:spLocks noGrp="1"/>
          </p:cNvSpPr>
          <p:nvPr>
            <p:ph idx="1"/>
          </p:nvPr>
        </p:nvSpPr>
        <p:spPr>
          <a:xfrm>
            <a:off x="746234" y="2556932"/>
            <a:ext cx="10951779" cy="3591620"/>
          </a:xfrm>
        </p:spPr>
        <p:txBody>
          <a:bodyPr>
            <a:noAutofit/>
          </a:bodyPr>
          <a:lstStyle/>
          <a:p>
            <a:r>
              <a:rPr lang="en-US" dirty="0"/>
              <a:t>Bank manager summoned police after finding the defendant’s van in the bank parking lot left overnight, after hours. </a:t>
            </a:r>
          </a:p>
          <a:p>
            <a:r>
              <a:rPr lang="en-US" dirty="0"/>
              <a:t>Police responded and observed a high-powered rifle with a scope and an extended magazine, a handgun box, an ammunition box, a Tannerite container—a legal target shooting product that can also be used to make explosives—a container of pills and a suitcase. </a:t>
            </a:r>
          </a:p>
          <a:p>
            <a:r>
              <a:rPr lang="en-US" dirty="0"/>
              <a:t>Officers attempted to learn who the owner of the van was, but the vehicle had California plates and officers could not determine the owner. </a:t>
            </a:r>
          </a:p>
          <a:p>
            <a:endParaRPr lang="en-US" dirty="0"/>
          </a:p>
          <a:p>
            <a:endParaRPr lang="en-US" dirty="0"/>
          </a:p>
          <a:p>
            <a:endParaRPr lang="en-US" dirty="0"/>
          </a:p>
        </p:txBody>
      </p:sp>
    </p:spTree>
    <p:extLst>
      <p:ext uri="{BB962C8B-B14F-4D97-AF65-F5344CB8AC3E}">
        <p14:creationId xmlns:p14="http://schemas.microsoft.com/office/powerpoint/2010/main" val="1906604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DB55-E3F2-7911-5D21-44E08910F5F0}"/>
              </a:ext>
            </a:extLst>
          </p:cNvPr>
          <p:cNvSpPr>
            <a:spLocks noGrp="1"/>
          </p:cNvSpPr>
          <p:nvPr>
            <p:ph type="title"/>
          </p:nvPr>
        </p:nvSpPr>
        <p:spPr/>
        <p:txBody>
          <a:bodyPr/>
          <a:lstStyle/>
          <a:p>
            <a:r>
              <a:rPr lang="en-US" dirty="0"/>
              <a:t>Investigation</a:t>
            </a:r>
          </a:p>
        </p:txBody>
      </p:sp>
      <p:sp>
        <p:nvSpPr>
          <p:cNvPr id="3" name="Content Placeholder 2">
            <a:extLst>
              <a:ext uri="{FF2B5EF4-FFF2-40B4-BE49-F238E27FC236}">
                <a16:creationId xmlns:a16="http://schemas.microsoft.com/office/drawing/2014/main" id="{2734C01A-AB74-A589-7D0A-E35A82DE693A}"/>
              </a:ext>
            </a:extLst>
          </p:cNvPr>
          <p:cNvSpPr>
            <a:spLocks noGrp="1"/>
          </p:cNvSpPr>
          <p:nvPr>
            <p:ph idx="1"/>
          </p:nvPr>
        </p:nvSpPr>
        <p:spPr/>
        <p:txBody>
          <a:bodyPr>
            <a:normAutofit/>
          </a:bodyPr>
          <a:lstStyle/>
          <a:p>
            <a:r>
              <a:rPr lang="en-US" sz="2600" dirty="0"/>
              <a:t>Officers were concerned that the heat might pose a danger since it was a hot day and the air-conditioning unit on the top of the van was not running, and the guns and ammunition in the front of the van added to their concerns. </a:t>
            </a:r>
          </a:p>
          <a:p>
            <a:r>
              <a:rPr lang="en-US" sz="2600" dirty="0"/>
              <a:t>Officers pulled the handle on the slightly ajar side door to the back of the van and the door suddenly opened. </a:t>
            </a:r>
          </a:p>
          <a:p>
            <a:r>
              <a:rPr lang="en-US" sz="2600" dirty="0"/>
              <a:t>Officers did not see anyone inside the van but noticed more gun cases. </a:t>
            </a:r>
          </a:p>
          <a:p>
            <a:endParaRPr lang="en-US" sz="2600" dirty="0"/>
          </a:p>
        </p:txBody>
      </p:sp>
    </p:spTree>
    <p:extLst>
      <p:ext uri="{BB962C8B-B14F-4D97-AF65-F5344CB8AC3E}">
        <p14:creationId xmlns:p14="http://schemas.microsoft.com/office/powerpoint/2010/main" val="254022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Fourth Amendment</a:t>
            </a:r>
          </a:p>
        </p:txBody>
      </p:sp>
      <p:sp>
        <p:nvSpPr>
          <p:cNvPr id="5" name="Text Placeholder 4"/>
          <p:cNvSpPr>
            <a:spLocks noGrp="1"/>
          </p:cNvSpPr>
          <p:nvPr>
            <p:ph type="body" idx="1"/>
          </p:nvPr>
        </p:nvSpPr>
        <p:spPr/>
        <p:txBody>
          <a:bodyPr>
            <a:noAutofit/>
          </a:bodyPr>
          <a:lstStyle/>
          <a:p>
            <a:r>
              <a:rPr lang="en-US" sz="5400" dirty="0"/>
              <a:t>Search and Seizure</a:t>
            </a:r>
          </a:p>
        </p:txBody>
      </p:sp>
    </p:spTree>
    <p:extLst>
      <p:ext uri="{BB962C8B-B14F-4D97-AF65-F5344CB8AC3E}">
        <p14:creationId xmlns:p14="http://schemas.microsoft.com/office/powerpoint/2010/main" val="4086991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2595-C4D3-680A-ACD6-0F1A699C4EC3}"/>
              </a:ext>
            </a:extLst>
          </p:cNvPr>
          <p:cNvSpPr>
            <a:spLocks noGrp="1"/>
          </p:cNvSpPr>
          <p:nvPr>
            <p:ph type="title"/>
          </p:nvPr>
        </p:nvSpPr>
        <p:spPr/>
        <p:txBody>
          <a:bodyPr/>
          <a:lstStyle/>
          <a:p>
            <a:r>
              <a:rPr lang="en-US" dirty="0"/>
              <a:t>Towing</a:t>
            </a:r>
          </a:p>
        </p:txBody>
      </p:sp>
      <p:sp>
        <p:nvSpPr>
          <p:cNvPr id="3" name="Content Placeholder 2">
            <a:extLst>
              <a:ext uri="{FF2B5EF4-FFF2-40B4-BE49-F238E27FC236}">
                <a16:creationId xmlns:a16="http://schemas.microsoft.com/office/drawing/2014/main" id="{23C4EE4C-1115-A46B-0F2F-DDD1D40C5965}"/>
              </a:ext>
            </a:extLst>
          </p:cNvPr>
          <p:cNvSpPr>
            <a:spLocks noGrp="1"/>
          </p:cNvSpPr>
          <p:nvPr>
            <p:ph idx="1"/>
          </p:nvPr>
        </p:nvSpPr>
        <p:spPr>
          <a:xfrm>
            <a:off x="956441" y="2543503"/>
            <a:ext cx="10646980" cy="3710151"/>
          </a:xfrm>
        </p:spPr>
        <p:txBody>
          <a:bodyPr>
            <a:normAutofit lnSpcReduction="10000"/>
          </a:bodyPr>
          <a:lstStyle/>
          <a:p>
            <a:r>
              <a:rPr lang="en-US" dirty="0"/>
              <a:t>Bank manager signed a request that the officers tow the vehicle from the property, pursuant to police policy, as the bank’s own tow company would not tow vehicles containing firearms. </a:t>
            </a:r>
          </a:p>
          <a:p>
            <a:r>
              <a:rPr lang="en-US" dirty="0"/>
              <a:t>Officers decided to tow the vehicle to secure its contents.</a:t>
            </a:r>
          </a:p>
          <a:p>
            <a:r>
              <a:rPr lang="en-US" dirty="0"/>
              <a:t>Police policy stated that officers may remove abandoned vehicles from private property if the owner requests, in writing, that police remove the property and is not able to remove the property herself. </a:t>
            </a:r>
          </a:p>
          <a:p>
            <a:r>
              <a:rPr lang="en-US" dirty="0"/>
              <a:t>Policy also stated that requests to tow vehicles on private property should be referred to the city zoning administrator. </a:t>
            </a:r>
          </a:p>
        </p:txBody>
      </p:sp>
    </p:spTree>
    <p:extLst>
      <p:ext uri="{BB962C8B-B14F-4D97-AF65-F5344CB8AC3E}">
        <p14:creationId xmlns:p14="http://schemas.microsoft.com/office/powerpoint/2010/main" val="3985668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C283-CDB3-E490-BA1D-A1EA83F4B350}"/>
              </a:ext>
            </a:extLst>
          </p:cNvPr>
          <p:cNvSpPr>
            <a:spLocks noGrp="1"/>
          </p:cNvSpPr>
          <p:nvPr>
            <p:ph type="title"/>
          </p:nvPr>
        </p:nvSpPr>
        <p:spPr/>
        <p:txBody>
          <a:bodyPr/>
          <a:lstStyle/>
          <a:p>
            <a:r>
              <a:rPr lang="en-US" dirty="0"/>
              <a:t>Towing Policy</a:t>
            </a:r>
          </a:p>
        </p:txBody>
      </p:sp>
      <p:sp>
        <p:nvSpPr>
          <p:cNvPr id="3" name="Content Placeholder 2">
            <a:extLst>
              <a:ext uri="{FF2B5EF4-FFF2-40B4-BE49-F238E27FC236}">
                <a16:creationId xmlns:a16="http://schemas.microsoft.com/office/drawing/2014/main" id="{BE084A5E-A8F0-E700-5A74-3C1D5CA4991D}"/>
              </a:ext>
            </a:extLst>
          </p:cNvPr>
          <p:cNvSpPr>
            <a:spLocks noGrp="1"/>
          </p:cNvSpPr>
          <p:nvPr>
            <p:ph idx="1"/>
          </p:nvPr>
        </p:nvSpPr>
        <p:spPr>
          <a:xfrm>
            <a:off x="1295401" y="2556932"/>
            <a:ext cx="10013730" cy="3528558"/>
          </a:xfrm>
        </p:spPr>
        <p:txBody>
          <a:bodyPr>
            <a:normAutofit fontScale="92500" lnSpcReduction="10000"/>
          </a:bodyPr>
          <a:lstStyle/>
          <a:p>
            <a:r>
              <a:rPr lang="en-US" sz="2600" dirty="0"/>
              <a:t>The officers did not call the zoning administrator. </a:t>
            </a:r>
          </a:p>
          <a:p>
            <a:r>
              <a:rPr lang="en-US" sz="2600" dirty="0"/>
              <a:t>From his experience, the officer later testified that he felt that, due to the firearms, the zoning administrator would defer to the police in deciding whether to tow the van. </a:t>
            </a:r>
          </a:p>
          <a:p>
            <a:r>
              <a:rPr lang="en-US" sz="2600" dirty="0"/>
              <a:t>Police policy states that an inventory search should be conducted before a vehicle is lawfully impounded.</a:t>
            </a:r>
          </a:p>
          <a:p>
            <a:r>
              <a:rPr lang="en-US" sz="2800" dirty="0"/>
              <a:t>Before towing, the officers conducted an inventory search of the van’s contents as stated by the policy.</a:t>
            </a:r>
            <a:endParaRPr lang="en-US" sz="2600" dirty="0"/>
          </a:p>
        </p:txBody>
      </p:sp>
    </p:spTree>
    <p:extLst>
      <p:ext uri="{BB962C8B-B14F-4D97-AF65-F5344CB8AC3E}">
        <p14:creationId xmlns:p14="http://schemas.microsoft.com/office/powerpoint/2010/main" val="2363872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96C6-C99D-FD9D-7CF5-C8522B62B846}"/>
              </a:ext>
            </a:extLst>
          </p:cNvPr>
          <p:cNvSpPr>
            <a:spLocks noGrp="1"/>
          </p:cNvSpPr>
          <p:nvPr>
            <p:ph type="title"/>
          </p:nvPr>
        </p:nvSpPr>
        <p:spPr/>
        <p:txBody>
          <a:bodyPr/>
          <a:lstStyle/>
          <a:p>
            <a:r>
              <a:rPr lang="en-US" dirty="0"/>
              <a:t>Inventory Search</a:t>
            </a:r>
          </a:p>
        </p:txBody>
      </p:sp>
      <p:sp>
        <p:nvSpPr>
          <p:cNvPr id="3" name="Content Placeholder 2">
            <a:extLst>
              <a:ext uri="{FF2B5EF4-FFF2-40B4-BE49-F238E27FC236}">
                <a16:creationId xmlns:a16="http://schemas.microsoft.com/office/drawing/2014/main" id="{D6BCE7D6-E197-2DDE-9F35-5960F817DC88}"/>
              </a:ext>
            </a:extLst>
          </p:cNvPr>
          <p:cNvSpPr>
            <a:spLocks noGrp="1"/>
          </p:cNvSpPr>
          <p:nvPr>
            <p:ph idx="1"/>
          </p:nvPr>
        </p:nvSpPr>
        <p:spPr>
          <a:xfrm>
            <a:off x="798786" y="2585544"/>
            <a:ext cx="10731061" cy="3689131"/>
          </a:xfrm>
        </p:spPr>
        <p:txBody>
          <a:bodyPr>
            <a:normAutofit lnSpcReduction="10000"/>
          </a:bodyPr>
          <a:lstStyle/>
          <a:p>
            <a:r>
              <a:rPr lang="en-US" dirty="0"/>
              <a:t>Officers began looking for and documenting valuables. </a:t>
            </a:r>
          </a:p>
          <a:p>
            <a:r>
              <a:rPr lang="en-US" dirty="0"/>
              <a:t>During this inventory search, officers also found books about survival, bombmaking, and improvised weapons. </a:t>
            </a:r>
          </a:p>
          <a:p>
            <a:r>
              <a:rPr lang="en-US" dirty="0"/>
              <a:t>Additionally, they found several electronic devices, a drone and a large amount of cash banded and sealed in bank bags. </a:t>
            </a:r>
          </a:p>
          <a:p>
            <a:r>
              <a:rPr lang="en-US" dirty="0"/>
              <a:t>After discovering the cash in the bank bags, the officers suspected the owner of criminal activity and decided to obtain a search warrant. Based on what they found inside with the warrant, FBI agents obtained a second search warrant for the defendant’s phone and found child exploitation material. </a:t>
            </a:r>
          </a:p>
          <a:p>
            <a:endParaRPr lang="en-US" dirty="0"/>
          </a:p>
        </p:txBody>
      </p:sp>
    </p:spTree>
    <p:extLst>
      <p:ext uri="{BB962C8B-B14F-4D97-AF65-F5344CB8AC3E}">
        <p14:creationId xmlns:p14="http://schemas.microsoft.com/office/powerpoint/2010/main" val="171551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2EC3E7-2DBF-9F65-6945-77A163B0B9BB}"/>
              </a:ext>
            </a:extLst>
          </p:cNvPr>
          <p:cNvSpPr>
            <a:spLocks noGrp="1"/>
          </p:cNvSpPr>
          <p:nvPr>
            <p:ph type="title"/>
          </p:nvPr>
        </p:nvSpPr>
        <p:spPr/>
        <p:txBody>
          <a:bodyPr>
            <a:normAutofit fontScale="90000"/>
          </a:bodyPr>
          <a:lstStyle/>
          <a:p>
            <a:r>
              <a:rPr lang="en-US" dirty="0"/>
              <a:t>Court: Entry and Seizure Lawful as Community Caretaker, Search Lawful as Inventory Search</a:t>
            </a:r>
          </a:p>
        </p:txBody>
      </p:sp>
      <p:sp>
        <p:nvSpPr>
          <p:cNvPr id="5" name="Content Placeholder 4">
            <a:extLst>
              <a:ext uri="{FF2B5EF4-FFF2-40B4-BE49-F238E27FC236}">
                <a16:creationId xmlns:a16="http://schemas.microsoft.com/office/drawing/2014/main" id="{6A12785E-6ED3-72AC-5A5D-2EE2C87A5079}"/>
              </a:ext>
            </a:extLst>
          </p:cNvPr>
          <p:cNvSpPr>
            <a:spLocks noGrp="1"/>
          </p:cNvSpPr>
          <p:nvPr>
            <p:ph idx="1"/>
          </p:nvPr>
        </p:nvSpPr>
        <p:spPr>
          <a:xfrm>
            <a:off x="728870" y="2491409"/>
            <a:ext cx="10734259" cy="3737113"/>
          </a:xfrm>
        </p:spPr>
        <p:txBody>
          <a:bodyPr>
            <a:noAutofit/>
          </a:bodyPr>
          <a:lstStyle/>
          <a:p>
            <a:r>
              <a:rPr lang="en-US" sz="2500" dirty="0"/>
              <a:t>Reasonable for officers to believe that guns, ammunition, and explosives in plain view in the front of van combined with guns in the unsecured rear area of the van created a public safety concern. </a:t>
            </a:r>
          </a:p>
          <a:p>
            <a:r>
              <a:rPr lang="en-US" sz="2500" dirty="0"/>
              <a:t>Officers reasonably believed firearms, cash and other contents discovered were valuables that needed to be safeguarded. </a:t>
            </a:r>
          </a:p>
          <a:p>
            <a:r>
              <a:rPr lang="en-US" sz="2500" dirty="0"/>
              <a:t>Officers did not act as they normally would have in a criminal investigatory search. </a:t>
            </a:r>
          </a:p>
          <a:p>
            <a:r>
              <a:rPr lang="en-US" sz="2500" dirty="0"/>
              <a:t>Officers lawfully ran firearm serial numbers because they needed to ensure that firearms were returned to lawful owner.</a:t>
            </a:r>
          </a:p>
        </p:txBody>
      </p:sp>
    </p:spTree>
    <p:extLst>
      <p:ext uri="{BB962C8B-B14F-4D97-AF65-F5344CB8AC3E}">
        <p14:creationId xmlns:p14="http://schemas.microsoft.com/office/powerpoint/2010/main" val="2352585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2EC3E7-2DBF-9F65-6945-77A163B0B9BB}"/>
              </a:ext>
            </a:extLst>
          </p:cNvPr>
          <p:cNvSpPr>
            <a:spLocks noGrp="1"/>
          </p:cNvSpPr>
          <p:nvPr>
            <p:ph type="title"/>
          </p:nvPr>
        </p:nvSpPr>
        <p:spPr/>
        <p:txBody>
          <a:bodyPr/>
          <a:lstStyle/>
          <a:p>
            <a:r>
              <a:rPr lang="en-US" dirty="0"/>
              <a:t>Community Caretaker Exception</a:t>
            </a:r>
          </a:p>
        </p:txBody>
      </p:sp>
      <p:sp>
        <p:nvSpPr>
          <p:cNvPr id="5" name="Content Placeholder 4">
            <a:extLst>
              <a:ext uri="{FF2B5EF4-FFF2-40B4-BE49-F238E27FC236}">
                <a16:creationId xmlns:a16="http://schemas.microsoft.com/office/drawing/2014/main" id="{6A12785E-6ED3-72AC-5A5D-2EE2C87A5079}"/>
              </a:ext>
            </a:extLst>
          </p:cNvPr>
          <p:cNvSpPr>
            <a:spLocks noGrp="1"/>
          </p:cNvSpPr>
          <p:nvPr>
            <p:ph idx="1"/>
          </p:nvPr>
        </p:nvSpPr>
        <p:spPr>
          <a:xfrm>
            <a:off x="993912" y="2556931"/>
            <a:ext cx="10429461" cy="3605330"/>
          </a:xfrm>
        </p:spPr>
        <p:txBody>
          <a:bodyPr>
            <a:noAutofit/>
          </a:bodyPr>
          <a:lstStyle/>
          <a:p>
            <a:r>
              <a:rPr lang="en-US" sz="2700" dirty="0"/>
              <a:t>Searches and seizures that are community caretaking functions must be "totally divorced from the detection, investigation, or acquisition of evidence relating to the violation of a criminal statute." </a:t>
            </a:r>
          </a:p>
          <a:p>
            <a:r>
              <a:rPr lang="en-US" sz="2700" dirty="0"/>
              <a:t>E.g. </a:t>
            </a:r>
            <a:r>
              <a:rPr lang="en-US" sz="2700" i="1" dirty="0"/>
              <a:t>United States v. Johnson</a:t>
            </a:r>
            <a:r>
              <a:rPr lang="en-US" sz="2700" dirty="0"/>
              <a:t>, 410 F.3d 137, 145-46 (4th Cir. 2005) (holding that an officer's search of the glove compartment of a vehicle involved in a crash where the driver is unresponsive was a reasonable attempt to obtain information to help attempt to communicate to assess the driver's medical condition under the community caretaking doctrine).</a:t>
            </a:r>
          </a:p>
        </p:txBody>
      </p:sp>
    </p:spTree>
    <p:extLst>
      <p:ext uri="{BB962C8B-B14F-4D97-AF65-F5344CB8AC3E}">
        <p14:creationId xmlns:p14="http://schemas.microsoft.com/office/powerpoint/2010/main" val="3033629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8CB2-BC47-FB21-E963-5B69667C7842}"/>
              </a:ext>
            </a:extLst>
          </p:cNvPr>
          <p:cNvSpPr>
            <a:spLocks noGrp="1"/>
          </p:cNvSpPr>
          <p:nvPr>
            <p:ph type="title"/>
          </p:nvPr>
        </p:nvSpPr>
        <p:spPr>
          <a:xfrm>
            <a:off x="1317171" y="887505"/>
            <a:ext cx="9601196" cy="1303867"/>
          </a:xfrm>
        </p:spPr>
        <p:txBody>
          <a:bodyPr>
            <a:normAutofit fontScale="90000"/>
          </a:bodyPr>
          <a:lstStyle/>
          <a:p>
            <a:r>
              <a:rPr lang="en-US" i="1" dirty="0"/>
              <a:t>Nottingham v. Commonwealth</a:t>
            </a:r>
            <a:br>
              <a:rPr lang="en-US" i="1" dirty="0"/>
            </a:br>
            <a:r>
              <a:rPr lang="en-US" dirty="0"/>
              <a:t>September 19, 2023 (Unp.)</a:t>
            </a:r>
            <a:endParaRPr lang="en-US" i="1" dirty="0"/>
          </a:p>
        </p:txBody>
      </p:sp>
      <p:sp>
        <p:nvSpPr>
          <p:cNvPr id="3" name="Content Placeholder 2">
            <a:extLst>
              <a:ext uri="{FF2B5EF4-FFF2-40B4-BE49-F238E27FC236}">
                <a16:creationId xmlns:a16="http://schemas.microsoft.com/office/drawing/2014/main" id="{1FCD2FD7-D197-BEA4-E962-CC6A2FC67EFA}"/>
              </a:ext>
            </a:extLst>
          </p:cNvPr>
          <p:cNvSpPr>
            <a:spLocks noGrp="1"/>
          </p:cNvSpPr>
          <p:nvPr>
            <p:ph idx="1"/>
          </p:nvPr>
        </p:nvSpPr>
        <p:spPr>
          <a:xfrm>
            <a:off x="728870" y="2584174"/>
            <a:ext cx="10189497" cy="4273825"/>
          </a:xfrm>
        </p:spPr>
        <p:txBody>
          <a:bodyPr>
            <a:noAutofit/>
          </a:bodyPr>
          <a:lstStyle/>
          <a:p>
            <a:r>
              <a:rPr lang="en-US" sz="2600" dirty="0"/>
              <a:t>Defendant drove while intoxicated. </a:t>
            </a:r>
          </a:p>
          <a:p>
            <a:r>
              <a:rPr lang="en-US" sz="2600" dirty="0"/>
              <a:t>An officer stopped the defendant, investigated the offense, and arrested the defendant for DUI. </a:t>
            </a:r>
          </a:p>
          <a:p>
            <a:r>
              <a:rPr lang="en-US" sz="2600" dirty="0"/>
              <a:t>Defendant’s black car was stopped in the dark, on the shoulder of a four- lane highway, where the speed limit was 55 miles per hour. </a:t>
            </a:r>
          </a:p>
          <a:p>
            <a:r>
              <a:rPr lang="en-US" sz="2600" dirty="0"/>
              <a:t>Police policy required officers to impound “[v]</a:t>
            </a:r>
            <a:r>
              <a:rPr lang="en-US" sz="2600" dirty="0" err="1"/>
              <a:t>ehicles</a:t>
            </a:r>
            <a:r>
              <a:rPr lang="en-US" sz="2600" dirty="0"/>
              <a:t> that constitute traffic hazards.” Officer began inventory search. </a:t>
            </a:r>
          </a:p>
        </p:txBody>
      </p:sp>
    </p:spTree>
    <p:extLst>
      <p:ext uri="{BB962C8B-B14F-4D97-AF65-F5344CB8AC3E}">
        <p14:creationId xmlns:p14="http://schemas.microsoft.com/office/powerpoint/2010/main" val="551123557"/>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84E-7ADE-2767-0747-531BEE1EBD42}"/>
              </a:ext>
            </a:extLst>
          </p:cNvPr>
          <p:cNvSpPr>
            <a:spLocks noGrp="1"/>
          </p:cNvSpPr>
          <p:nvPr>
            <p:ph type="title"/>
          </p:nvPr>
        </p:nvSpPr>
        <p:spPr>
          <a:xfrm>
            <a:off x="1295402" y="668085"/>
            <a:ext cx="9601196" cy="1303867"/>
          </a:xfrm>
        </p:spPr>
        <p:txBody>
          <a:bodyPr/>
          <a:lstStyle/>
          <a:p>
            <a:r>
              <a:rPr lang="en-US" dirty="0"/>
              <a:t>Inventory Search</a:t>
            </a:r>
          </a:p>
        </p:txBody>
      </p:sp>
      <p:sp>
        <p:nvSpPr>
          <p:cNvPr id="3" name="Content Placeholder 2">
            <a:extLst>
              <a:ext uri="{FF2B5EF4-FFF2-40B4-BE49-F238E27FC236}">
                <a16:creationId xmlns:a16="http://schemas.microsoft.com/office/drawing/2014/main" id="{40279FEB-4AE3-DAE3-DB71-F7DD0A43C06B}"/>
              </a:ext>
            </a:extLst>
          </p:cNvPr>
          <p:cNvSpPr>
            <a:spLocks noGrp="1"/>
          </p:cNvSpPr>
          <p:nvPr>
            <p:ph idx="1"/>
          </p:nvPr>
        </p:nvSpPr>
        <p:spPr>
          <a:xfrm>
            <a:off x="609600" y="1971952"/>
            <a:ext cx="10972800" cy="5257800"/>
          </a:xfrm>
        </p:spPr>
        <p:txBody>
          <a:bodyPr>
            <a:normAutofit/>
          </a:bodyPr>
          <a:lstStyle/>
          <a:p>
            <a:r>
              <a:rPr lang="en-US" sz="2800" dirty="0"/>
              <a:t>Officer took notice of a package of methylprednisolone in the center console but quickly dismissed it, commenting “he’s got a prescription for it, so we’re good.” </a:t>
            </a:r>
          </a:p>
          <a:p>
            <a:r>
              <a:rPr lang="en-US" sz="2700" dirty="0"/>
              <a:t>After noticing an open and partially consumed bottle of alcohol, the officer excitedly exclaimed, “Oh! We got ourselves a liquor bottle! Hey! Open container! Neat!”,  “What other goodies are we </a:t>
            </a:r>
            <a:r>
              <a:rPr lang="en-US" sz="2700" dirty="0" err="1"/>
              <a:t>gonna</a:t>
            </a:r>
            <a:r>
              <a:rPr lang="en-US" sz="2700" dirty="0"/>
              <a:t> find in this car?” </a:t>
            </a:r>
          </a:p>
          <a:p>
            <a:r>
              <a:rPr lang="en-US" sz="2700" dirty="0"/>
              <a:t>Officer told court he “made a decision to tow the vehicle and do a search of the vehicle based on the Percocet pill that was found on [the defendant’s] person.” (</a:t>
            </a:r>
            <a:r>
              <a:rPr lang="en-US" sz="2700" i="1" dirty="0"/>
              <a:t>for which defendant had prescription</a:t>
            </a:r>
            <a:r>
              <a:rPr lang="en-US" sz="2700" dirty="0"/>
              <a:t>).</a:t>
            </a:r>
          </a:p>
        </p:txBody>
      </p:sp>
    </p:spTree>
    <p:extLst>
      <p:ext uri="{BB962C8B-B14F-4D97-AF65-F5344CB8AC3E}">
        <p14:creationId xmlns:p14="http://schemas.microsoft.com/office/powerpoint/2010/main" val="1763275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1829-026E-C07B-0738-296E063AEEF9}"/>
              </a:ext>
            </a:extLst>
          </p:cNvPr>
          <p:cNvSpPr>
            <a:spLocks noGrp="1"/>
          </p:cNvSpPr>
          <p:nvPr>
            <p:ph type="title"/>
          </p:nvPr>
        </p:nvSpPr>
        <p:spPr/>
        <p:txBody>
          <a:bodyPr/>
          <a:lstStyle/>
          <a:p>
            <a:r>
              <a:rPr lang="en-US" dirty="0"/>
              <a:t>Contraband</a:t>
            </a:r>
          </a:p>
        </p:txBody>
      </p:sp>
      <p:sp>
        <p:nvSpPr>
          <p:cNvPr id="3" name="Content Placeholder 2">
            <a:extLst>
              <a:ext uri="{FF2B5EF4-FFF2-40B4-BE49-F238E27FC236}">
                <a16:creationId xmlns:a16="http://schemas.microsoft.com/office/drawing/2014/main" id="{DD0657A9-DE8E-C3CD-4B29-9452F0254CC0}"/>
              </a:ext>
            </a:extLst>
          </p:cNvPr>
          <p:cNvSpPr>
            <a:spLocks noGrp="1"/>
          </p:cNvSpPr>
          <p:nvPr>
            <p:ph idx="1"/>
          </p:nvPr>
        </p:nvSpPr>
        <p:spPr/>
        <p:txBody>
          <a:bodyPr>
            <a:normAutofit/>
          </a:bodyPr>
          <a:lstStyle/>
          <a:p>
            <a:r>
              <a:rPr lang="en-US" sz="3000" dirty="0"/>
              <a:t>Officer found concealed handgun in car. </a:t>
            </a:r>
          </a:p>
          <a:p>
            <a:r>
              <a:rPr lang="en-US" sz="3000" dirty="0"/>
              <a:t>On his inventory form, the officer did not list most of the items he found during his search, including several significant items such as the firearm, a valuable Rolex watch, two out of the three cell phones, and drugs..</a:t>
            </a:r>
          </a:p>
          <a:p>
            <a:endParaRPr lang="en-US" sz="3000" dirty="0"/>
          </a:p>
        </p:txBody>
      </p:sp>
    </p:spTree>
    <p:extLst>
      <p:ext uri="{BB962C8B-B14F-4D97-AF65-F5344CB8AC3E}">
        <p14:creationId xmlns:p14="http://schemas.microsoft.com/office/powerpoint/2010/main" val="2604173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B5A8-FAAF-B0A9-07A3-B508B9961463}"/>
              </a:ext>
            </a:extLst>
          </p:cNvPr>
          <p:cNvSpPr>
            <a:spLocks noGrp="1"/>
          </p:cNvSpPr>
          <p:nvPr>
            <p:ph type="title"/>
          </p:nvPr>
        </p:nvSpPr>
        <p:spPr>
          <a:xfrm>
            <a:off x="1295402" y="855763"/>
            <a:ext cx="9601196" cy="1303867"/>
          </a:xfrm>
        </p:spPr>
        <p:txBody>
          <a:bodyPr/>
          <a:lstStyle/>
          <a:p>
            <a:r>
              <a:rPr lang="en-US" dirty="0"/>
              <a:t>Court: Evidence Suppressed</a:t>
            </a:r>
          </a:p>
        </p:txBody>
      </p:sp>
      <p:sp>
        <p:nvSpPr>
          <p:cNvPr id="3" name="Content Placeholder 2">
            <a:extLst>
              <a:ext uri="{FF2B5EF4-FFF2-40B4-BE49-F238E27FC236}">
                <a16:creationId xmlns:a16="http://schemas.microsoft.com/office/drawing/2014/main" id="{B8D29DEF-56BB-6EFC-460D-90E64C4A46F3}"/>
              </a:ext>
            </a:extLst>
          </p:cNvPr>
          <p:cNvSpPr>
            <a:spLocks noGrp="1"/>
          </p:cNvSpPr>
          <p:nvPr>
            <p:ph idx="1"/>
          </p:nvPr>
        </p:nvSpPr>
        <p:spPr>
          <a:xfrm>
            <a:off x="892155" y="2610204"/>
            <a:ext cx="10199914" cy="4844143"/>
          </a:xfrm>
        </p:spPr>
        <p:txBody>
          <a:bodyPr>
            <a:normAutofit/>
          </a:bodyPr>
          <a:lstStyle/>
          <a:p>
            <a:r>
              <a:rPr lang="en-US" sz="2600" dirty="0"/>
              <a:t>Court: Officer’s decision to impound the automobile was objectively reasonable under the circumstances. </a:t>
            </a:r>
          </a:p>
          <a:p>
            <a:r>
              <a:rPr lang="en-US" sz="2600" dirty="0"/>
              <a:t>HOWEVER, Officer’s chief motivation for the search was to gather incriminating evidence against the defendant, who was driving the vehicle. </a:t>
            </a:r>
          </a:p>
          <a:p>
            <a:r>
              <a:rPr lang="en-US" sz="2600" dirty="0"/>
              <a:t>Court found that the officer’s statements and conduct “clearly demonstrate that the officer had an improper investigatory motive when going through Nottingham’s vehicle—namely, to gather incriminating evidence against Nottingham.”</a:t>
            </a:r>
          </a:p>
        </p:txBody>
      </p:sp>
    </p:spTree>
    <p:extLst>
      <p:ext uri="{BB962C8B-B14F-4D97-AF65-F5344CB8AC3E}">
        <p14:creationId xmlns:p14="http://schemas.microsoft.com/office/powerpoint/2010/main" val="226265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Fifth Amendment</a:t>
            </a:r>
          </a:p>
        </p:txBody>
      </p:sp>
      <p:sp>
        <p:nvSpPr>
          <p:cNvPr id="5" name="Text Placeholder 4"/>
          <p:cNvSpPr>
            <a:spLocks noGrp="1"/>
          </p:cNvSpPr>
          <p:nvPr>
            <p:ph type="body" idx="1"/>
          </p:nvPr>
        </p:nvSpPr>
        <p:spPr/>
        <p:txBody>
          <a:bodyPr>
            <a:noAutofit/>
          </a:bodyPr>
          <a:lstStyle/>
          <a:p>
            <a:r>
              <a:rPr lang="en-US" sz="5400" dirty="0"/>
              <a:t>Interviews and Interrogations</a:t>
            </a:r>
          </a:p>
        </p:txBody>
      </p:sp>
    </p:spTree>
    <p:extLst>
      <p:ext uri="{BB962C8B-B14F-4D97-AF65-F5344CB8AC3E}">
        <p14:creationId xmlns:p14="http://schemas.microsoft.com/office/powerpoint/2010/main" val="259236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12B106-A4D5-081E-02CD-829A03164E8D}"/>
              </a:ext>
            </a:extLst>
          </p:cNvPr>
          <p:cNvSpPr>
            <a:spLocks noGrp="1"/>
          </p:cNvSpPr>
          <p:nvPr>
            <p:ph type="title"/>
          </p:nvPr>
        </p:nvSpPr>
        <p:spPr/>
        <p:txBody>
          <a:bodyPr>
            <a:normAutofit fontScale="90000"/>
          </a:bodyPr>
          <a:lstStyle/>
          <a:p>
            <a:r>
              <a:rPr lang="en-US" dirty="0"/>
              <a:t>Consent - </a:t>
            </a:r>
            <a:br>
              <a:rPr lang="en-US" dirty="0"/>
            </a:br>
            <a:r>
              <a:rPr lang="en-US" i="1" dirty="0"/>
              <a:t>Carter v. C/w</a:t>
            </a:r>
            <a:r>
              <a:rPr lang="en-US" dirty="0"/>
              <a:t>: 79 Va. App. 329 (2023)</a:t>
            </a:r>
          </a:p>
        </p:txBody>
      </p:sp>
      <p:sp>
        <p:nvSpPr>
          <p:cNvPr id="6" name="Content Placeholder 5">
            <a:extLst>
              <a:ext uri="{FF2B5EF4-FFF2-40B4-BE49-F238E27FC236}">
                <a16:creationId xmlns:a16="http://schemas.microsoft.com/office/drawing/2014/main" id="{D4CCEB40-6B8F-C868-9A5D-2A36D204A703}"/>
              </a:ext>
            </a:extLst>
          </p:cNvPr>
          <p:cNvSpPr>
            <a:spLocks noGrp="1"/>
          </p:cNvSpPr>
          <p:nvPr>
            <p:ph idx="1"/>
          </p:nvPr>
        </p:nvSpPr>
        <p:spPr>
          <a:xfrm>
            <a:off x="1061546" y="2556932"/>
            <a:ext cx="10321158" cy="3318936"/>
          </a:xfrm>
        </p:spPr>
        <p:txBody>
          <a:bodyPr>
            <a:noAutofit/>
          </a:bodyPr>
          <a:lstStyle/>
          <a:p>
            <a:r>
              <a:rPr lang="en-US" sz="2800" dirty="0"/>
              <a:t>OFFICER: “Do you [have] any weapons or anything like that on you?”</a:t>
            </a:r>
          </a:p>
          <a:p>
            <a:r>
              <a:rPr lang="en-US" sz="2800" dirty="0"/>
              <a:t>DEFENDANT: “No, sir.”</a:t>
            </a:r>
          </a:p>
          <a:p>
            <a:r>
              <a:rPr lang="en-US" sz="2800" dirty="0"/>
              <a:t>OFFICER: “Do you mind if I search you real fast just to make sure? Sir, if that’s okay.”</a:t>
            </a:r>
          </a:p>
          <a:p>
            <a:r>
              <a:rPr lang="en-US" sz="2800" dirty="0"/>
              <a:t>DEFENDANT: “Yeah, [you’re] all right. You can search me. I don’t have any weapons.”</a:t>
            </a:r>
          </a:p>
          <a:p>
            <a:endParaRPr lang="en-US" sz="2800" dirty="0"/>
          </a:p>
        </p:txBody>
      </p:sp>
    </p:spTree>
    <p:extLst>
      <p:ext uri="{BB962C8B-B14F-4D97-AF65-F5344CB8AC3E}">
        <p14:creationId xmlns:p14="http://schemas.microsoft.com/office/powerpoint/2010/main" val="3078856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96955F-1C59-B3D6-8623-22F3912545D0}"/>
              </a:ext>
            </a:extLst>
          </p:cNvPr>
          <p:cNvSpPr>
            <a:spLocks noGrp="1"/>
          </p:cNvSpPr>
          <p:nvPr>
            <p:ph type="title"/>
          </p:nvPr>
        </p:nvSpPr>
        <p:spPr/>
        <p:txBody>
          <a:bodyPr/>
          <a:lstStyle/>
          <a:p>
            <a:r>
              <a:rPr lang="en-US" i="1" dirty="0"/>
              <a:t>Paxton v. Com</a:t>
            </a:r>
            <a:r>
              <a:rPr lang="en-US" dirty="0"/>
              <a:t>., March 12, 2024 (Pub.)</a:t>
            </a:r>
          </a:p>
        </p:txBody>
      </p:sp>
      <p:sp>
        <p:nvSpPr>
          <p:cNvPr id="5" name="Content Placeholder 4">
            <a:extLst>
              <a:ext uri="{FF2B5EF4-FFF2-40B4-BE49-F238E27FC236}">
                <a16:creationId xmlns:a16="http://schemas.microsoft.com/office/drawing/2014/main" id="{0D1CC2F0-1AD0-1534-7464-B4262125A5C3}"/>
              </a:ext>
            </a:extLst>
          </p:cNvPr>
          <p:cNvSpPr>
            <a:spLocks noGrp="1"/>
          </p:cNvSpPr>
          <p:nvPr>
            <p:ph idx="1"/>
          </p:nvPr>
        </p:nvSpPr>
        <p:spPr>
          <a:xfrm>
            <a:off x="945930" y="2378256"/>
            <a:ext cx="10625959" cy="3318936"/>
          </a:xfrm>
        </p:spPr>
        <p:txBody>
          <a:bodyPr>
            <a:noAutofit/>
          </a:bodyPr>
          <a:lstStyle/>
          <a:p>
            <a:r>
              <a:rPr lang="en-US" sz="2600" dirty="0"/>
              <a:t>Defendant shot and killed his girlfriend. Police arrested him, advised him of his </a:t>
            </a:r>
            <a:r>
              <a:rPr lang="en-US" sz="2600" i="1" dirty="0"/>
              <a:t>Miranda</a:t>
            </a:r>
            <a:r>
              <a:rPr lang="en-US" sz="2600" dirty="0"/>
              <a:t> rights, and interviewed him:</a:t>
            </a:r>
          </a:p>
          <a:p>
            <a:r>
              <a:rPr lang="en-US" sz="2600" dirty="0"/>
              <a:t>Defendant: Sir I did not shoot her. </a:t>
            </a:r>
          </a:p>
          <a:p>
            <a:r>
              <a:rPr lang="en-US" sz="2600" dirty="0"/>
              <a:t>Officer: You did shoot her.</a:t>
            </a:r>
          </a:p>
          <a:p>
            <a:r>
              <a:rPr lang="en-US" sz="2600" dirty="0"/>
              <a:t>Defendant: I don’t </a:t>
            </a:r>
            <a:r>
              <a:rPr lang="en-US" sz="2600" dirty="0" err="1"/>
              <a:t>wanna</a:t>
            </a:r>
            <a:r>
              <a:rPr lang="en-US" sz="2600" dirty="0"/>
              <a:t> talk no more.</a:t>
            </a:r>
          </a:p>
          <a:p>
            <a:r>
              <a:rPr lang="en-US" sz="2600" dirty="0"/>
              <a:t>Officer: Ok, that’s fair enough, absolutely fair enough. </a:t>
            </a:r>
          </a:p>
          <a:p>
            <a:endParaRPr lang="en-US" sz="2600" dirty="0"/>
          </a:p>
        </p:txBody>
      </p:sp>
    </p:spTree>
    <p:extLst>
      <p:ext uri="{BB962C8B-B14F-4D97-AF65-F5344CB8AC3E}">
        <p14:creationId xmlns:p14="http://schemas.microsoft.com/office/powerpoint/2010/main" val="3233752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9A778-D7BD-DE2A-FB12-6D9557F1FC3A}"/>
              </a:ext>
            </a:extLst>
          </p:cNvPr>
          <p:cNvSpPr>
            <a:spLocks noGrp="1"/>
          </p:cNvSpPr>
          <p:nvPr>
            <p:ph idx="4294967295"/>
          </p:nvPr>
        </p:nvSpPr>
        <p:spPr>
          <a:xfrm>
            <a:off x="704850" y="693135"/>
            <a:ext cx="10499178" cy="5686644"/>
          </a:xfrm>
        </p:spPr>
        <p:txBody>
          <a:bodyPr>
            <a:noAutofit/>
          </a:bodyPr>
          <a:lstStyle/>
          <a:p>
            <a:r>
              <a:rPr lang="en-US" sz="2500" dirty="0"/>
              <a:t>Officer: I gave you the opportunity to talk, you didn’t want to talk, and that’s fine, so you’re being charged right now with the carjacking of the car, and use of a firearm in the commission of a felony, and you will be taken to the magistrate and processed.</a:t>
            </a:r>
          </a:p>
          <a:p>
            <a:r>
              <a:rPr lang="en-US" sz="2500" dirty="0"/>
              <a:t>Defendant: Sir.</a:t>
            </a:r>
          </a:p>
          <a:p>
            <a:r>
              <a:rPr lang="en-US" sz="2500" dirty="0"/>
              <a:t>Officer: Yes.</a:t>
            </a:r>
          </a:p>
          <a:p>
            <a:r>
              <a:rPr lang="en-US" sz="2500" dirty="0"/>
              <a:t>Defendant: What?</a:t>
            </a:r>
          </a:p>
          <a:p>
            <a:r>
              <a:rPr lang="en-US" sz="2500" dirty="0"/>
              <a:t>Officer: </a:t>
            </a:r>
            <a:r>
              <a:rPr lang="en-US" sz="2500" dirty="0" err="1"/>
              <a:t>Mmm</a:t>
            </a:r>
            <a:r>
              <a:rPr lang="en-US" sz="2500" dirty="0"/>
              <a:t>-hmm, unless you can come up with a reasonable explanation, . . .</a:t>
            </a:r>
          </a:p>
          <a:p>
            <a:r>
              <a:rPr lang="en-US" sz="2500" dirty="0"/>
              <a:t>Defendant: Sir, what else do you </a:t>
            </a:r>
            <a:r>
              <a:rPr lang="en-US" sz="2500" dirty="0" err="1"/>
              <a:t>wanna</a:t>
            </a:r>
            <a:r>
              <a:rPr lang="en-US" sz="2500" dirty="0"/>
              <a:t> know? I’m </a:t>
            </a:r>
            <a:r>
              <a:rPr lang="en-US" sz="2500" dirty="0" err="1"/>
              <a:t>tellin</a:t>
            </a:r>
            <a:r>
              <a:rPr lang="en-US" sz="2500" dirty="0"/>
              <a:t>[g] you everything.</a:t>
            </a:r>
          </a:p>
          <a:p>
            <a:r>
              <a:rPr lang="en-US" sz="2500" dirty="0"/>
              <a:t>Officer: I </a:t>
            </a:r>
            <a:r>
              <a:rPr lang="en-US" sz="2500" dirty="0" err="1"/>
              <a:t>wanna</a:t>
            </a:r>
            <a:r>
              <a:rPr lang="en-US" sz="2500" dirty="0"/>
              <a:t> hear the truth.</a:t>
            </a:r>
          </a:p>
          <a:p>
            <a:r>
              <a:rPr lang="en-US" sz="2500" dirty="0"/>
              <a:t>Defendant then agreed to speak again and confessed to killing the victim. </a:t>
            </a:r>
          </a:p>
        </p:txBody>
      </p:sp>
    </p:spTree>
    <p:extLst>
      <p:ext uri="{BB962C8B-B14F-4D97-AF65-F5344CB8AC3E}">
        <p14:creationId xmlns:p14="http://schemas.microsoft.com/office/powerpoint/2010/main" val="2348926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AC25-92A9-B41E-0415-EDF92753D7FD}"/>
              </a:ext>
            </a:extLst>
          </p:cNvPr>
          <p:cNvSpPr>
            <a:spLocks noGrp="1"/>
          </p:cNvSpPr>
          <p:nvPr>
            <p:ph type="title"/>
          </p:nvPr>
        </p:nvSpPr>
        <p:spPr/>
        <p:txBody>
          <a:bodyPr/>
          <a:lstStyle/>
          <a:p>
            <a:r>
              <a:rPr lang="en-US" dirty="0"/>
              <a:t>Court: Statement Suppressed</a:t>
            </a:r>
          </a:p>
        </p:txBody>
      </p:sp>
      <p:sp>
        <p:nvSpPr>
          <p:cNvPr id="3" name="Content Placeholder 2">
            <a:extLst>
              <a:ext uri="{FF2B5EF4-FFF2-40B4-BE49-F238E27FC236}">
                <a16:creationId xmlns:a16="http://schemas.microsoft.com/office/drawing/2014/main" id="{B0CB4A65-2257-B9C3-FC4C-74FD0E008C75}"/>
              </a:ext>
            </a:extLst>
          </p:cNvPr>
          <p:cNvSpPr>
            <a:spLocks noGrp="1"/>
          </p:cNvSpPr>
          <p:nvPr>
            <p:ph idx="1"/>
          </p:nvPr>
        </p:nvSpPr>
        <p:spPr>
          <a:xfrm>
            <a:off x="882869" y="2585545"/>
            <a:ext cx="10720552" cy="3605047"/>
          </a:xfrm>
        </p:spPr>
        <p:txBody>
          <a:bodyPr>
            <a:normAutofit lnSpcReduction="10000"/>
          </a:bodyPr>
          <a:lstStyle/>
          <a:p>
            <a:r>
              <a:rPr lang="en-US" dirty="0"/>
              <a:t>Court: Police did not scrupulously honor the defendant’s right to cut off questioning. </a:t>
            </a:r>
          </a:p>
          <a:p>
            <a:r>
              <a:rPr lang="en-US" dirty="0"/>
              <a:t>Court: “I do not want to answer any more questions” is the exemplar of an unambiguous invocation of the right to remain silent. </a:t>
            </a:r>
          </a:p>
          <a:p>
            <a:r>
              <a:rPr lang="en-US" dirty="0"/>
              <a:t>Defendant’s statement, “I don’t </a:t>
            </a:r>
            <a:r>
              <a:rPr lang="en-US" dirty="0" err="1"/>
              <a:t>wanna</a:t>
            </a:r>
            <a:r>
              <a:rPr lang="en-US" dirty="0"/>
              <a:t> talk no more,” was similarly unambiguous.</a:t>
            </a:r>
          </a:p>
          <a:p>
            <a:r>
              <a:rPr lang="en-US" dirty="0"/>
              <a:t>Officer “dangled the possibility of the defendant escaping criminal liability if he kept talking and provided [the defendant] with a “reasonable explanation” for the circumstances…”. </a:t>
            </a:r>
          </a:p>
          <a:p>
            <a:r>
              <a:rPr lang="en-US" dirty="0"/>
              <a:t>Officer’s conduct undermined any claim that the interrogation had in fact ended.</a:t>
            </a:r>
          </a:p>
          <a:p>
            <a:endParaRPr lang="en-US" dirty="0"/>
          </a:p>
          <a:p>
            <a:endParaRPr lang="en-US" dirty="0"/>
          </a:p>
        </p:txBody>
      </p:sp>
    </p:spTree>
    <p:extLst>
      <p:ext uri="{BB962C8B-B14F-4D97-AF65-F5344CB8AC3E}">
        <p14:creationId xmlns:p14="http://schemas.microsoft.com/office/powerpoint/2010/main" val="2433424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9FF4-640C-F0F2-0188-F07661007D70}"/>
              </a:ext>
            </a:extLst>
          </p:cNvPr>
          <p:cNvSpPr>
            <a:spLocks noGrp="1"/>
          </p:cNvSpPr>
          <p:nvPr>
            <p:ph type="title"/>
          </p:nvPr>
        </p:nvSpPr>
        <p:spPr/>
        <p:txBody>
          <a:bodyPr>
            <a:normAutofit/>
          </a:bodyPr>
          <a:lstStyle/>
          <a:p>
            <a:r>
              <a:rPr lang="en-US" i="1" dirty="0"/>
              <a:t>Thomas v. Com</a:t>
            </a:r>
            <a:r>
              <a:rPr lang="en-US" dirty="0"/>
              <a:t>., March 12, 2024 (Unp.)</a:t>
            </a:r>
          </a:p>
        </p:txBody>
      </p:sp>
      <p:sp>
        <p:nvSpPr>
          <p:cNvPr id="3" name="Content Placeholder 2">
            <a:extLst>
              <a:ext uri="{FF2B5EF4-FFF2-40B4-BE49-F238E27FC236}">
                <a16:creationId xmlns:a16="http://schemas.microsoft.com/office/drawing/2014/main" id="{5F150AE4-D339-D2F5-3D9A-CFC188B49C31}"/>
              </a:ext>
            </a:extLst>
          </p:cNvPr>
          <p:cNvSpPr>
            <a:spLocks noGrp="1"/>
          </p:cNvSpPr>
          <p:nvPr>
            <p:ph idx="1"/>
          </p:nvPr>
        </p:nvSpPr>
        <p:spPr>
          <a:xfrm>
            <a:off x="861848" y="2543503"/>
            <a:ext cx="10752083" cy="3783725"/>
          </a:xfrm>
        </p:spPr>
        <p:txBody>
          <a:bodyPr>
            <a:normAutofit/>
          </a:bodyPr>
          <a:lstStyle/>
          <a:p>
            <a:r>
              <a:rPr lang="en-US" dirty="0"/>
              <a:t>While defendant was in custody at the police station, defendant’s probation officer introduced him to two investigating officers. </a:t>
            </a:r>
          </a:p>
          <a:p>
            <a:r>
              <a:rPr lang="en-US" dirty="0"/>
              <a:t>PO told defendant: “They need to talk to you about some things. I’m going to be here for a little bit, but just go ahead and chat with them today, okay?” PO left the room.</a:t>
            </a:r>
          </a:p>
          <a:p>
            <a:r>
              <a:rPr lang="en-US" dirty="0"/>
              <a:t>Officers then reviewed defendant’s </a:t>
            </a:r>
            <a:r>
              <a:rPr lang="en-US" i="1" dirty="0"/>
              <a:t>Miranda</a:t>
            </a:r>
            <a:r>
              <a:rPr lang="en-US" dirty="0"/>
              <a:t> rights, stating “I know you’re going to have questions about everything, and I’m happy to talk about that stuff with you, but we have to go over this form first.” </a:t>
            </a:r>
          </a:p>
          <a:p>
            <a:r>
              <a:rPr lang="en-US" dirty="0"/>
              <a:t>After waiving his rights, defendant confessed to raping and sexually assaulting child. </a:t>
            </a:r>
          </a:p>
        </p:txBody>
      </p:sp>
    </p:spTree>
    <p:extLst>
      <p:ext uri="{BB962C8B-B14F-4D97-AF65-F5344CB8AC3E}">
        <p14:creationId xmlns:p14="http://schemas.microsoft.com/office/powerpoint/2010/main" val="11653053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16B6-7927-E60F-1BCA-EFCA0545BD35}"/>
              </a:ext>
            </a:extLst>
          </p:cNvPr>
          <p:cNvSpPr>
            <a:spLocks noGrp="1"/>
          </p:cNvSpPr>
          <p:nvPr>
            <p:ph type="title"/>
          </p:nvPr>
        </p:nvSpPr>
        <p:spPr/>
        <p:txBody>
          <a:bodyPr>
            <a:normAutofit fontScale="90000"/>
          </a:bodyPr>
          <a:lstStyle/>
          <a:p>
            <a:r>
              <a:rPr lang="en-US" dirty="0"/>
              <a:t>Court: </a:t>
            </a:r>
            <a:br>
              <a:rPr lang="en-US" dirty="0"/>
            </a:br>
            <a:r>
              <a:rPr lang="en-US" dirty="0"/>
              <a:t>Evidence Suppressed</a:t>
            </a:r>
          </a:p>
        </p:txBody>
      </p:sp>
      <p:sp>
        <p:nvSpPr>
          <p:cNvPr id="3" name="Content Placeholder 2">
            <a:extLst>
              <a:ext uri="{FF2B5EF4-FFF2-40B4-BE49-F238E27FC236}">
                <a16:creationId xmlns:a16="http://schemas.microsoft.com/office/drawing/2014/main" id="{38D8C216-4F48-ED93-A9EE-4D574476F969}"/>
              </a:ext>
            </a:extLst>
          </p:cNvPr>
          <p:cNvSpPr>
            <a:spLocks noGrp="1"/>
          </p:cNvSpPr>
          <p:nvPr>
            <p:ph idx="1"/>
          </p:nvPr>
        </p:nvSpPr>
        <p:spPr>
          <a:xfrm>
            <a:off x="830317" y="2554015"/>
            <a:ext cx="10710042" cy="3762702"/>
          </a:xfrm>
        </p:spPr>
        <p:txBody>
          <a:bodyPr>
            <a:normAutofit fontScale="92500"/>
          </a:bodyPr>
          <a:lstStyle/>
          <a:p>
            <a:r>
              <a:rPr lang="en-US" dirty="0"/>
              <a:t>Defendant’s probation obligation included not only being truthful with his probation officer, but also following all his probation officer’s instructions. </a:t>
            </a:r>
          </a:p>
          <a:p>
            <a:r>
              <a:rPr lang="en-US" dirty="0"/>
              <a:t>Court noted that the defendant had signed a form at the outset of his probation acknowledging that condition and his understanding that failure to comply with his probation conditions could result in his probation being revoked. </a:t>
            </a:r>
          </a:p>
          <a:p>
            <a:r>
              <a:rPr lang="en-US" dirty="0"/>
              <a:t>Court reasoned that defendant thus could not simultaneously comply with his PO’s instruction to “chat with” detectives “today” and invoke his Fifth Amendment right to remain silent. </a:t>
            </a:r>
          </a:p>
          <a:p>
            <a:r>
              <a:rPr lang="en-US" dirty="0"/>
              <a:t>BUT Court acknowledged that incriminating statements made to a probation officer are admissible when not made by someone in custody. </a:t>
            </a:r>
          </a:p>
          <a:p>
            <a:endParaRPr lang="en-US" dirty="0"/>
          </a:p>
        </p:txBody>
      </p:sp>
    </p:spTree>
    <p:extLst>
      <p:ext uri="{BB962C8B-B14F-4D97-AF65-F5344CB8AC3E}">
        <p14:creationId xmlns:p14="http://schemas.microsoft.com/office/powerpoint/2010/main" val="2400057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C230-5139-18A0-53BF-E96A314B58CB}"/>
              </a:ext>
            </a:extLst>
          </p:cNvPr>
          <p:cNvSpPr>
            <a:spLocks noGrp="1"/>
          </p:cNvSpPr>
          <p:nvPr>
            <p:ph type="title"/>
          </p:nvPr>
        </p:nvSpPr>
        <p:spPr/>
        <p:txBody>
          <a:bodyPr/>
          <a:lstStyle/>
          <a:p>
            <a:r>
              <a:rPr lang="en-US" dirty="0"/>
              <a:t>Court Explanation</a:t>
            </a:r>
          </a:p>
        </p:txBody>
      </p:sp>
      <p:sp>
        <p:nvSpPr>
          <p:cNvPr id="3" name="Content Placeholder 2">
            <a:extLst>
              <a:ext uri="{FF2B5EF4-FFF2-40B4-BE49-F238E27FC236}">
                <a16:creationId xmlns:a16="http://schemas.microsoft.com/office/drawing/2014/main" id="{856C9E1C-8BEF-356B-4960-7E6CDCAFBFA4}"/>
              </a:ext>
            </a:extLst>
          </p:cNvPr>
          <p:cNvSpPr>
            <a:spLocks noGrp="1"/>
          </p:cNvSpPr>
          <p:nvPr>
            <p:ph idx="1"/>
          </p:nvPr>
        </p:nvSpPr>
        <p:spPr>
          <a:xfrm>
            <a:off x="641131" y="2532993"/>
            <a:ext cx="10920248" cy="3762703"/>
          </a:xfrm>
        </p:spPr>
        <p:txBody>
          <a:bodyPr>
            <a:normAutofit/>
          </a:bodyPr>
          <a:lstStyle/>
          <a:p>
            <a:r>
              <a:rPr lang="en-US" dirty="0"/>
              <a:t>“Thomas is a man of limited intellectual functioning who for years had obeyed his probation officer’s instructions because he knew that failure to do so could result in the loss of the “grace” the prior sentencing court had extended to him ... The detectives subjected Thomas to an inherently coercive custodial interrogation exacerbated by the tacit pressure of a possible probation revocation. The detectives’ subsequent reading of the </a:t>
            </a:r>
            <a:r>
              <a:rPr lang="en-US" i="1" dirty="0"/>
              <a:t>Miranda</a:t>
            </a:r>
            <a:r>
              <a:rPr lang="en-US" dirty="0"/>
              <a:t> warnings—presented to Thomas as a mere formality—failed to cure the coercive circumstances presented here, which overbore Thomas’s ability to make a free and unconstrained choice. We thus conclude that, under the unique circumstances of this case, Thomas’s </a:t>
            </a:r>
            <a:r>
              <a:rPr lang="en-US" i="1" dirty="0"/>
              <a:t>Miranda</a:t>
            </a:r>
            <a:r>
              <a:rPr lang="en-US" dirty="0"/>
              <a:t> waiver was involuntary, and his incriminating statements were inadmissible.”</a:t>
            </a:r>
          </a:p>
        </p:txBody>
      </p:sp>
    </p:spTree>
    <p:extLst>
      <p:ext uri="{BB962C8B-B14F-4D97-AF65-F5344CB8AC3E}">
        <p14:creationId xmlns:p14="http://schemas.microsoft.com/office/powerpoint/2010/main" val="27243699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4CA4-A69E-AEE6-7E44-2E8B37DA4605}"/>
              </a:ext>
            </a:extLst>
          </p:cNvPr>
          <p:cNvSpPr>
            <a:spLocks noGrp="1"/>
          </p:cNvSpPr>
          <p:nvPr>
            <p:ph type="title"/>
          </p:nvPr>
        </p:nvSpPr>
        <p:spPr/>
        <p:txBody>
          <a:bodyPr/>
          <a:lstStyle/>
          <a:p>
            <a:r>
              <a:rPr lang="en-US" dirty="0"/>
              <a:t>Photo Id’s and Lineups</a:t>
            </a:r>
          </a:p>
        </p:txBody>
      </p:sp>
      <p:sp>
        <p:nvSpPr>
          <p:cNvPr id="3" name="Text Placeholder 2">
            <a:extLst>
              <a:ext uri="{FF2B5EF4-FFF2-40B4-BE49-F238E27FC236}">
                <a16:creationId xmlns:a16="http://schemas.microsoft.com/office/drawing/2014/main" id="{C2ECBF6C-8663-70F6-2ED3-C1695EEBAC38}"/>
              </a:ext>
            </a:extLst>
          </p:cNvPr>
          <p:cNvSpPr>
            <a:spLocks noGrp="1"/>
          </p:cNvSpPr>
          <p:nvPr>
            <p:ph type="body" idx="1"/>
          </p:nvPr>
        </p:nvSpPr>
        <p:spPr/>
        <p:txBody>
          <a:bodyPr>
            <a:normAutofit/>
          </a:bodyPr>
          <a:lstStyle/>
          <a:p>
            <a:r>
              <a:rPr lang="en-US" sz="3200" dirty="0"/>
              <a:t>Constitutional and Evidentiary Rules</a:t>
            </a:r>
          </a:p>
        </p:txBody>
      </p:sp>
    </p:spTree>
    <p:extLst>
      <p:ext uri="{BB962C8B-B14F-4D97-AF65-F5344CB8AC3E}">
        <p14:creationId xmlns:p14="http://schemas.microsoft.com/office/powerpoint/2010/main" val="250313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25CF75-56B4-E15B-B0E4-A4D6FA856891}"/>
              </a:ext>
            </a:extLst>
          </p:cNvPr>
          <p:cNvSpPr>
            <a:spLocks noGrp="1"/>
          </p:cNvSpPr>
          <p:nvPr>
            <p:ph type="title"/>
          </p:nvPr>
        </p:nvSpPr>
        <p:spPr/>
        <p:txBody>
          <a:bodyPr>
            <a:normAutofit fontScale="90000"/>
          </a:bodyPr>
          <a:lstStyle/>
          <a:p>
            <a:r>
              <a:rPr lang="en-US" dirty="0"/>
              <a:t>Show-Ups and Photo Identifications</a:t>
            </a:r>
            <a:br>
              <a:rPr lang="en-US" dirty="0"/>
            </a:br>
            <a:r>
              <a:rPr lang="en-US" i="1" dirty="0"/>
              <a:t>Sample v. Com,</a:t>
            </a:r>
            <a:r>
              <a:rPr lang="en-US" dirty="0"/>
              <a:t> Feb. 8, 2024 (Va. S. Ct.)</a:t>
            </a:r>
          </a:p>
        </p:txBody>
      </p:sp>
      <p:sp>
        <p:nvSpPr>
          <p:cNvPr id="5" name="Content Placeholder 4">
            <a:extLst>
              <a:ext uri="{FF2B5EF4-FFF2-40B4-BE49-F238E27FC236}">
                <a16:creationId xmlns:a16="http://schemas.microsoft.com/office/drawing/2014/main" id="{58623DCB-F105-F304-673B-3DAAC71F000C}"/>
              </a:ext>
            </a:extLst>
          </p:cNvPr>
          <p:cNvSpPr>
            <a:spLocks noGrp="1"/>
          </p:cNvSpPr>
          <p:nvPr>
            <p:ph idx="1"/>
          </p:nvPr>
        </p:nvSpPr>
        <p:spPr>
          <a:xfrm>
            <a:off x="683173" y="2596054"/>
            <a:ext cx="10993820" cy="3647091"/>
          </a:xfrm>
        </p:spPr>
        <p:txBody>
          <a:bodyPr>
            <a:normAutofit fontScale="92500" lnSpcReduction="10000"/>
          </a:bodyPr>
          <a:lstStyle/>
          <a:p>
            <a:r>
              <a:rPr lang="en-US" sz="2800" dirty="0"/>
              <a:t>Defendant attacked victim with a gun. </a:t>
            </a:r>
          </a:p>
          <a:p>
            <a:r>
              <a:rPr lang="en-US" sz="2800" dirty="0"/>
              <a:t>Defendant was partially masked, but victim gave very precise description of him to officer. </a:t>
            </a:r>
          </a:p>
          <a:p>
            <a:r>
              <a:rPr lang="en-US" sz="2800" dirty="0"/>
              <a:t>Within an hour of attack, officer showed a single photo to the victim, stating, “I have a picture of somebody that I was thinking about, but I don’t know if, you said you just saw their eyes.” </a:t>
            </a:r>
          </a:p>
          <a:p>
            <a:r>
              <a:rPr lang="en-US" sz="2800" dirty="0"/>
              <a:t>He then showed the victim a photo of the defendant on his phone, and the victim immediately said, “Yep.” and confirmed it was “definitely” the perpetrator.</a:t>
            </a:r>
            <a:endParaRPr lang="en-US" sz="2800" i="1" dirty="0"/>
          </a:p>
        </p:txBody>
      </p:sp>
    </p:spTree>
    <p:extLst>
      <p:ext uri="{BB962C8B-B14F-4D97-AF65-F5344CB8AC3E}">
        <p14:creationId xmlns:p14="http://schemas.microsoft.com/office/powerpoint/2010/main" val="2398078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25CF75-56B4-E15B-B0E4-A4D6FA856891}"/>
              </a:ext>
            </a:extLst>
          </p:cNvPr>
          <p:cNvSpPr>
            <a:spLocks noGrp="1"/>
          </p:cNvSpPr>
          <p:nvPr>
            <p:ph type="title"/>
          </p:nvPr>
        </p:nvSpPr>
        <p:spPr/>
        <p:txBody>
          <a:bodyPr>
            <a:normAutofit fontScale="90000"/>
          </a:bodyPr>
          <a:lstStyle/>
          <a:p>
            <a:r>
              <a:rPr lang="en-US" dirty="0"/>
              <a:t>Show-Ups and Photo Identifications</a:t>
            </a:r>
            <a:br>
              <a:rPr lang="en-US" dirty="0"/>
            </a:br>
            <a:r>
              <a:rPr lang="en-US" i="1" dirty="0"/>
              <a:t>Sample v. Com,</a:t>
            </a:r>
            <a:r>
              <a:rPr lang="en-US" dirty="0"/>
              <a:t> Feb. 8, 2024 (Va. S. Ct.)</a:t>
            </a:r>
          </a:p>
        </p:txBody>
      </p:sp>
      <p:sp>
        <p:nvSpPr>
          <p:cNvPr id="5" name="Content Placeholder 4">
            <a:extLst>
              <a:ext uri="{FF2B5EF4-FFF2-40B4-BE49-F238E27FC236}">
                <a16:creationId xmlns:a16="http://schemas.microsoft.com/office/drawing/2014/main" id="{58623DCB-F105-F304-673B-3DAAC71F000C}"/>
              </a:ext>
            </a:extLst>
          </p:cNvPr>
          <p:cNvSpPr>
            <a:spLocks noGrp="1"/>
          </p:cNvSpPr>
          <p:nvPr>
            <p:ph idx="1"/>
          </p:nvPr>
        </p:nvSpPr>
        <p:spPr>
          <a:xfrm>
            <a:off x="1072056" y="2556931"/>
            <a:ext cx="10218796" cy="3686485"/>
          </a:xfrm>
        </p:spPr>
        <p:txBody>
          <a:bodyPr>
            <a:normAutofit/>
          </a:bodyPr>
          <a:lstStyle/>
          <a:p>
            <a:r>
              <a:rPr lang="en-US" sz="2800" dirty="0"/>
              <a:t>Single-Photo Identification by officer was not unlawful. </a:t>
            </a:r>
          </a:p>
          <a:p>
            <a:r>
              <a:rPr lang="en-US" sz="2800" dirty="0"/>
              <a:t>Officer’s comments did not create circumstances which induced the victim to inevitably identify the defendant. </a:t>
            </a:r>
          </a:p>
          <a:p>
            <a:r>
              <a:rPr lang="en-US" sz="2800" dirty="0"/>
              <a:t>Due process does not require any further finding of identification’s reliability because it was not procured by impermissibly suggestive methods.</a:t>
            </a:r>
          </a:p>
          <a:p>
            <a:r>
              <a:rPr lang="en-US" sz="2800" i="1" dirty="0"/>
              <a:t>Neil v. Biggers</a:t>
            </a:r>
            <a:r>
              <a:rPr lang="en-US" sz="2800" dirty="0"/>
              <a:t> is not a framework for sufficiency of evidence. </a:t>
            </a:r>
            <a:endParaRPr lang="en-US" sz="2800" i="1" dirty="0"/>
          </a:p>
        </p:txBody>
      </p:sp>
    </p:spTree>
    <p:extLst>
      <p:ext uri="{BB962C8B-B14F-4D97-AF65-F5344CB8AC3E}">
        <p14:creationId xmlns:p14="http://schemas.microsoft.com/office/powerpoint/2010/main" val="20074350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TWO:</a:t>
            </a:r>
            <a:br>
              <a:rPr lang="en-US" sz="6000" dirty="0"/>
            </a:br>
            <a:r>
              <a:rPr lang="en-US" sz="6000" dirty="0"/>
              <a:t>Crimes &amp; Offenses</a:t>
            </a:r>
          </a:p>
        </p:txBody>
      </p:sp>
      <p:sp>
        <p:nvSpPr>
          <p:cNvPr id="3" name="Text Placeholder 2"/>
          <p:cNvSpPr>
            <a:spLocks noGrp="1"/>
          </p:cNvSpPr>
          <p:nvPr>
            <p:ph type="body" idx="1"/>
          </p:nvPr>
        </p:nvSpPr>
        <p:spPr/>
        <p:txBody>
          <a:bodyPr>
            <a:normAutofit/>
          </a:bodyPr>
          <a:lstStyle/>
          <a:p>
            <a:r>
              <a:rPr lang="en-US" sz="3400" dirty="0"/>
              <a:t>New Cases Worth Noting</a:t>
            </a:r>
          </a:p>
        </p:txBody>
      </p:sp>
    </p:spTree>
    <p:extLst>
      <p:ext uri="{BB962C8B-B14F-4D97-AF65-F5344CB8AC3E}">
        <p14:creationId xmlns:p14="http://schemas.microsoft.com/office/powerpoint/2010/main" val="308504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12B106-A4D5-081E-02CD-829A03164E8D}"/>
              </a:ext>
            </a:extLst>
          </p:cNvPr>
          <p:cNvSpPr>
            <a:spLocks noGrp="1"/>
          </p:cNvSpPr>
          <p:nvPr>
            <p:ph type="title"/>
          </p:nvPr>
        </p:nvSpPr>
        <p:spPr/>
        <p:txBody>
          <a:bodyPr>
            <a:normAutofit/>
          </a:bodyPr>
          <a:lstStyle/>
          <a:p>
            <a:r>
              <a:rPr lang="en-US" dirty="0"/>
              <a:t>Search</a:t>
            </a:r>
          </a:p>
        </p:txBody>
      </p:sp>
      <p:sp>
        <p:nvSpPr>
          <p:cNvPr id="6" name="Content Placeholder 5">
            <a:extLst>
              <a:ext uri="{FF2B5EF4-FFF2-40B4-BE49-F238E27FC236}">
                <a16:creationId xmlns:a16="http://schemas.microsoft.com/office/drawing/2014/main" id="{D4CCEB40-6B8F-C868-9A5D-2A36D204A703}"/>
              </a:ext>
            </a:extLst>
          </p:cNvPr>
          <p:cNvSpPr>
            <a:spLocks noGrp="1"/>
          </p:cNvSpPr>
          <p:nvPr>
            <p:ph idx="1"/>
          </p:nvPr>
        </p:nvSpPr>
        <p:spPr>
          <a:xfrm>
            <a:off x="1295400" y="2556932"/>
            <a:ext cx="10171385" cy="3423454"/>
          </a:xfrm>
        </p:spPr>
        <p:txBody>
          <a:bodyPr>
            <a:noAutofit/>
          </a:bodyPr>
          <a:lstStyle/>
          <a:p>
            <a:r>
              <a:rPr lang="en-US" sz="3200" dirty="0"/>
              <a:t>As officer reached into defendant’s jacket pocket, he asked, “Nothing on you is </a:t>
            </a:r>
            <a:r>
              <a:rPr lang="en-US" sz="3200" dirty="0" err="1"/>
              <a:t>gonna</a:t>
            </a:r>
            <a:r>
              <a:rPr lang="en-US" sz="3200" dirty="0"/>
              <a:t> poke, prick, or stab me?” </a:t>
            </a:r>
          </a:p>
          <a:p>
            <a:r>
              <a:rPr lang="en-US" sz="3200" dirty="0"/>
              <a:t>Defendant replied, “No, sir.” </a:t>
            </a:r>
          </a:p>
          <a:p>
            <a:r>
              <a:rPr lang="en-US" sz="3200" dirty="0"/>
              <a:t>Officer searched defendant and found a large quantity of cash and empty plastic baggies, which led him to search the car and find drugs, a gun, etc. </a:t>
            </a:r>
          </a:p>
        </p:txBody>
      </p:sp>
    </p:spTree>
    <p:extLst>
      <p:ext uri="{BB962C8B-B14F-4D97-AF65-F5344CB8AC3E}">
        <p14:creationId xmlns:p14="http://schemas.microsoft.com/office/powerpoint/2010/main" val="12942828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F8C5F8-1FF2-96D0-AE72-29C869579249}"/>
              </a:ext>
            </a:extLst>
          </p:cNvPr>
          <p:cNvSpPr>
            <a:spLocks noGrp="1"/>
          </p:cNvSpPr>
          <p:nvPr>
            <p:ph type="title"/>
          </p:nvPr>
        </p:nvSpPr>
        <p:spPr/>
        <p:txBody>
          <a:bodyPr>
            <a:normAutofit fontScale="90000"/>
          </a:bodyPr>
          <a:lstStyle/>
          <a:p>
            <a:r>
              <a:rPr lang="en-US" dirty="0"/>
              <a:t>Burglary</a:t>
            </a:r>
            <a:br>
              <a:rPr lang="en-US" dirty="0"/>
            </a:br>
            <a:r>
              <a:rPr lang="en-US" i="1" dirty="0"/>
              <a:t>Jones v. C/w</a:t>
            </a:r>
            <a:r>
              <a:rPr lang="en-US" dirty="0"/>
              <a:t>, July 5, 2023</a:t>
            </a:r>
          </a:p>
        </p:txBody>
      </p:sp>
      <p:sp>
        <p:nvSpPr>
          <p:cNvPr id="5" name="Content Placeholder 4">
            <a:extLst>
              <a:ext uri="{FF2B5EF4-FFF2-40B4-BE49-F238E27FC236}">
                <a16:creationId xmlns:a16="http://schemas.microsoft.com/office/drawing/2014/main" id="{5157ECBB-5A48-5070-16D1-47FB046E1ED9}"/>
              </a:ext>
            </a:extLst>
          </p:cNvPr>
          <p:cNvSpPr>
            <a:spLocks noGrp="1"/>
          </p:cNvSpPr>
          <p:nvPr>
            <p:ph idx="1"/>
          </p:nvPr>
        </p:nvSpPr>
        <p:spPr/>
        <p:txBody>
          <a:bodyPr>
            <a:noAutofit/>
          </a:bodyPr>
          <a:lstStyle/>
          <a:p>
            <a:r>
              <a:rPr lang="en-US" sz="3200" dirty="0"/>
              <a:t>Defendant had stayed overnight at victim’s house for six consecutive nights.</a:t>
            </a:r>
          </a:p>
          <a:p>
            <a:r>
              <a:rPr lang="en-US" sz="3200" dirty="0"/>
              <a:t>On 7th night, victim locked defendant out – defendant forced his way into the residence and attacked the victim.</a:t>
            </a:r>
          </a:p>
          <a:p>
            <a:r>
              <a:rPr lang="en-US" sz="3200" dirty="0"/>
              <a:t>Court: An invitee’s permission or authorization to enter may be negated by his improper intent when entering. </a:t>
            </a:r>
          </a:p>
        </p:txBody>
      </p:sp>
    </p:spTree>
    <p:extLst>
      <p:ext uri="{BB962C8B-B14F-4D97-AF65-F5344CB8AC3E}">
        <p14:creationId xmlns:p14="http://schemas.microsoft.com/office/powerpoint/2010/main" val="53548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6DDC-0FFD-DE9C-4688-1BC4A0A6B4B6}"/>
              </a:ext>
            </a:extLst>
          </p:cNvPr>
          <p:cNvSpPr>
            <a:spLocks noGrp="1"/>
          </p:cNvSpPr>
          <p:nvPr>
            <p:ph type="title"/>
          </p:nvPr>
        </p:nvSpPr>
        <p:spPr/>
        <p:txBody>
          <a:bodyPr>
            <a:normAutofit fontScale="90000"/>
          </a:bodyPr>
          <a:lstStyle/>
          <a:p>
            <a:r>
              <a:rPr lang="en-US" dirty="0"/>
              <a:t>Child Abuse &amp; Neglect</a:t>
            </a:r>
            <a:br>
              <a:rPr lang="en-US" dirty="0"/>
            </a:br>
            <a:r>
              <a:rPr lang="en-US" i="1" dirty="0"/>
              <a:t>Smith v. Comm,</a:t>
            </a:r>
            <a:r>
              <a:rPr lang="en-US" dirty="0"/>
              <a:t> August 15, 2023 (Unp.)</a:t>
            </a:r>
          </a:p>
        </p:txBody>
      </p:sp>
      <p:sp>
        <p:nvSpPr>
          <p:cNvPr id="3" name="Content Placeholder 2">
            <a:extLst>
              <a:ext uri="{FF2B5EF4-FFF2-40B4-BE49-F238E27FC236}">
                <a16:creationId xmlns:a16="http://schemas.microsoft.com/office/drawing/2014/main" id="{194A1722-96D2-5B2A-48CD-AEAD2C3A3A93}"/>
              </a:ext>
            </a:extLst>
          </p:cNvPr>
          <p:cNvSpPr>
            <a:spLocks noGrp="1"/>
          </p:cNvSpPr>
          <p:nvPr>
            <p:ph idx="1"/>
          </p:nvPr>
        </p:nvSpPr>
        <p:spPr>
          <a:xfrm>
            <a:off x="798786" y="2556931"/>
            <a:ext cx="10888717" cy="3749276"/>
          </a:xfrm>
        </p:spPr>
        <p:txBody>
          <a:bodyPr>
            <a:normAutofit lnSpcReduction="10000"/>
          </a:bodyPr>
          <a:lstStyle/>
          <a:p>
            <a:r>
              <a:rPr lang="en-US" dirty="0"/>
              <a:t>Conviction for parent affirmed when one child beat the other child to death. </a:t>
            </a:r>
          </a:p>
          <a:p>
            <a:r>
              <a:rPr lang="en-US" dirty="0"/>
              <a:t>Defendant knew of the older child’s propensity to injure victim and recklessly ignored the prior situations in neglect of his duty to protect victim..</a:t>
            </a:r>
          </a:p>
          <a:p>
            <a:r>
              <a:rPr lang="en-US" dirty="0"/>
              <a:t>“Even assuming for a moment that Smith did not know that Robbie was the direct cause of L.C.’s injuries, he was, at minimum, aware that L.C. had been seriously harmed while in Robbie’s care on multiple occasions, and he continued to leave L.C. in Robbie’s care. A reasonable factfinder could conclude beyond a reasonable doubt that Smith’s conscious decision to leave L.C. with Robbie while unsupervised created a situation likely to cause L.C. serious injury and even the death that ultimately resulted. Thus, we find the evidence was sufficient to find that Smith’s actions were willful.”</a:t>
            </a:r>
          </a:p>
        </p:txBody>
      </p:sp>
    </p:spTree>
    <p:extLst>
      <p:ext uri="{BB962C8B-B14F-4D97-AF65-F5344CB8AC3E}">
        <p14:creationId xmlns:p14="http://schemas.microsoft.com/office/powerpoint/2010/main" val="16332361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4DB2-345D-A259-1231-AAC21DA06127}"/>
              </a:ext>
            </a:extLst>
          </p:cNvPr>
          <p:cNvSpPr>
            <a:spLocks noGrp="1"/>
          </p:cNvSpPr>
          <p:nvPr>
            <p:ph type="title"/>
          </p:nvPr>
        </p:nvSpPr>
        <p:spPr/>
        <p:txBody>
          <a:bodyPr>
            <a:normAutofit fontScale="90000"/>
          </a:bodyPr>
          <a:lstStyle/>
          <a:p>
            <a:r>
              <a:rPr lang="en-US" dirty="0"/>
              <a:t>Contributing to Delinquency: </a:t>
            </a:r>
            <a:br>
              <a:rPr lang="en-US" dirty="0"/>
            </a:br>
            <a:r>
              <a:rPr lang="en-US" i="1" dirty="0"/>
              <a:t>Creekmore v. C/w</a:t>
            </a:r>
            <a:r>
              <a:rPr lang="en-US" dirty="0"/>
              <a:t>, 79 Va. App. 241 (2024)</a:t>
            </a:r>
          </a:p>
        </p:txBody>
      </p:sp>
      <p:sp>
        <p:nvSpPr>
          <p:cNvPr id="3" name="Content Placeholder 2">
            <a:extLst>
              <a:ext uri="{FF2B5EF4-FFF2-40B4-BE49-F238E27FC236}">
                <a16:creationId xmlns:a16="http://schemas.microsoft.com/office/drawing/2014/main" id="{71084F2A-999C-ADD8-9CC9-0414E88DABF2}"/>
              </a:ext>
            </a:extLst>
          </p:cNvPr>
          <p:cNvSpPr>
            <a:spLocks noGrp="1"/>
          </p:cNvSpPr>
          <p:nvPr>
            <p:ph idx="1"/>
          </p:nvPr>
        </p:nvSpPr>
        <p:spPr>
          <a:xfrm>
            <a:off x="693682" y="2480442"/>
            <a:ext cx="10804635" cy="3657599"/>
          </a:xfrm>
        </p:spPr>
        <p:txBody>
          <a:bodyPr>
            <a:noAutofit/>
          </a:bodyPr>
          <a:lstStyle/>
          <a:p>
            <a:r>
              <a:rPr lang="en-US" sz="2500" dirty="0"/>
              <a:t>When victim told defendant, a licensed therapist, that her mother was sexually abusing her, the defendant repeatedly failed to report the abuse and instead told the child to read a book and try to defend herself. </a:t>
            </a:r>
          </a:p>
          <a:p>
            <a:r>
              <a:rPr lang="en-US" sz="2500" dirty="0"/>
              <a:t>Court: Defendant “by her own actions, caused a 15-year-old to remain in her abusive and neglectful home, where additional abuse and neglect continued.” </a:t>
            </a:r>
          </a:p>
          <a:p>
            <a:r>
              <a:rPr lang="en-US" sz="2500" dirty="0"/>
              <a:t>Defendant “faces prosecution due to her violation of a statutory duty, her specific advice, and her conduct during treatment—all of which greatly impacted R.P., who continued to be abused and neglected.”</a:t>
            </a:r>
          </a:p>
          <a:p>
            <a:endParaRPr lang="en-US" sz="2500" dirty="0"/>
          </a:p>
        </p:txBody>
      </p:sp>
    </p:spTree>
    <p:extLst>
      <p:ext uri="{BB962C8B-B14F-4D97-AF65-F5344CB8AC3E}">
        <p14:creationId xmlns:p14="http://schemas.microsoft.com/office/powerpoint/2010/main" val="12722406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3777-08EE-274A-7B40-1DA00B9733D1}"/>
              </a:ext>
            </a:extLst>
          </p:cNvPr>
          <p:cNvSpPr>
            <a:spLocks noGrp="1"/>
          </p:cNvSpPr>
          <p:nvPr>
            <p:ph type="title"/>
          </p:nvPr>
        </p:nvSpPr>
        <p:spPr>
          <a:xfrm>
            <a:off x="1295401" y="772327"/>
            <a:ext cx="9601196" cy="1303867"/>
          </a:xfrm>
        </p:spPr>
        <p:txBody>
          <a:bodyPr>
            <a:normAutofit fontScale="90000"/>
          </a:bodyPr>
          <a:lstStyle/>
          <a:p>
            <a:r>
              <a:rPr lang="en-US" dirty="0"/>
              <a:t>Less than .08 DUI: </a:t>
            </a:r>
            <a:br>
              <a:rPr lang="en-US" dirty="0"/>
            </a:br>
            <a:r>
              <a:rPr lang="en-US" dirty="0"/>
              <a:t>Retrograde Analysis</a:t>
            </a:r>
          </a:p>
        </p:txBody>
      </p:sp>
      <p:sp>
        <p:nvSpPr>
          <p:cNvPr id="3" name="Content Placeholder 2">
            <a:extLst>
              <a:ext uri="{FF2B5EF4-FFF2-40B4-BE49-F238E27FC236}">
                <a16:creationId xmlns:a16="http://schemas.microsoft.com/office/drawing/2014/main" id="{62010972-5697-2C1E-739B-9B36231E2B11}"/>
              </a:ext>
            </a:extLst>
          </p:cNvPr>
          <p:cNvSpPr>
            <a:spLocks noGrp="1"/>
          </p:cNvSpPr>
          <p:nvPr>
            <p:ph idx="1"/>
          </p:nvPr>
        </p:nvSpPr>
        <p:spPr>
          <a:xfrm>
            <a:off x="834886" y="2556931"/>
            <a:ext cx="10575235" cy="3528742"/>
          </a:xfrm>
        </p:spPr>
        <p:txBody>
          <a:bodyPr>
            <a:noAutofit/>
          </a:bodyPr>
          <a:lstStyle/>
          <a:p>
            <a:r>
              <a:rPr lang="en-US" sz="3000" i="1" dirty="0"/>
              <a:t>Fitzgerald v. C/w</a:t>
            </a:r>
            <a:r>
              <a:rPr lang="en-US" sz="3000" dirty="0"/>
              <a:t>, January 23, 2024 (Unp.): Evidence sufficient after Dr. Trista Wright testified regarding .05 DUI Crash.</a:t>
            </a:r>
          </a:p>
          <a:p>
            <a:r>
              <a:rPr lang="en-US" sz="3000" i="1" dirty="0"/>
              <a:t>Spinner v. C/w</a:t>
            </a:r>
            <a:r>
              <a:rPr lang="en-US" sz="3000" dirty="0"/>
              <a:t>: August 15, 2023 (Unp.): Evidence sufficient after Dr. Trista Wright testified regarding .038 DUI Crash. </a:t>
            </a:r>
          </a:p>
          <a:p>
            <a:r>
              <a:rPr lang="en-US" sz="3000" dirty="0"/>
              <a:t>Also: See </a:t>
            </a:r>
            <a:r>
              <a:rPr lang="en-US" sz="3000" i="1" dirty="0"/>
              <a:t>Smith</a:t>
            </a:r>
            <a:r>
              <a:rPr lang="en-US" sz="3000" dirty="0"/>
              <a:t>, 78 Va. App. 371, 891 S.E.2d 414 (2023): Dr. John </a:t>
            </a:r>
            <a:r>
              <a:rPr lang="en-US" sz="3000" dirty="0" err="1"/>
              <a:t>Dagliesh</a:t>
            </a:r>
            <a:r>
              <a:rPr lang="en-US" sz="3000" dirty="0"/>
              <a:t> testified about effects of alcohol, despite no certificate. </a:t>
            </a:r>
          </a:p>
        </p:txBody>
      </p:sp>
    </p:spTree>
    <p:extLst>
      <p:ext uri="{BB962C8B-B14F-4D97-AF65-F5344CB8AC3E}">
        <p14:creationId xmlns:p14="http://schemas.microsoft.com/office/powerpoint/2010/main" val="2469953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D5C3-F695-0126-DDFA-4E8993CD1F67}"/>
              </a:ext>
            </a:extLst>
          </p:cNvPr>
          <p:cNvSpPr>
            <a:spLocks noGrp="1"/>
          </p:cNvSpPr>
          <p:nvPr>
            <p:ph type="title"/>
          </p:nvPr>
        </p:nvSpPr>
        <p:spPr>
          <a:xfrm>
            <a:off x="1295401" y="707469"/>
            <a:ext cx="9601196" cy="1303867"/>
          </a:xfrm>
        </p:spPr>
        <p:txBody>
          <a:bodyPr>
            <a:normAutofit fontScale="90000"/>
          </a:bodyPr>
          <a:lstStyle/>
          <a:p>
            <a:r>
              <a:rPr lang="en-US" dirty="0"/>
              <a:t>HGN Admissible: </a:t>
            </a:r>
            <a:br>
              <a:rPr lang="en-US" dirty="0"/>
            </a:br>
            <a:r>
              <a:rPr lang="en-US" sz="4400" i="1" dirty="0"/>
              <a:t>Spinner v. C/w</a:t>
            </a:r>
            <a:r>
              <a:rPr lang="en-US" sz="4400" dirty="0"/>
              <a:t>: August 15, 2023 (Unp.):</a:t>
            </a:r>
            <a:endParaRPr lang="en-US" dirty="0"/>
          </a:p>
        </p:txBody>
      </p:sp>
      <p:sp>
        <p:nvSpPr>
          <p:cNvPr id="3" name="Content Placeholder 2">
            <a:extLst>
              <a:ext uri="{FF2B5EF4-FFF2-40B4-BE49-F238E27FC236}">
                <a16:creationId xmlns:a16="http://schemas.microsoft.com/office/drawing/2014/main" id="{8B95D6D1-6CE8-AB68-C882-4F1089260C6C}"/>
              </a:ext>
            </a:extLst>
          </p:cNvPr>
          <p:cNvSpPr>
            <a:spLocks noGrp="1"/>
          </p:cNvSpPr>
          <p:nvPr>
            <p:ph idx="1"/>
          </p:nvPr>
        </p:nvSpPr>
        <p:spPr/>
        <p:txBody>
          <a:bodyPr>
            <a:noAutofit/>
          </a:bodyPr>
          <a:lstStyle/>
          <a:p>
            <a:r>
              <a:rPr lang="en-US" sz="2800" dirty="0"/>
              <a:t>Officer was not offering a medical opinion. </a:t>
            </a:r>
          </a:p>
          <a:p>
            <a:r>
              <a:rPr lang="en-US" sz="2800" dirty="0"/>
              <a:t>Officer simply explained how he conducted the test and that his execution of the test comported with the standard for test administration. </a:t>
            </a:r>
          </a:p>
          <a:p>
            <a:r>
              <a:rPr lang="en-US" sz="2800" dirty="0"/>
              <a:t>Once the threshold for admissibility of the testimony was met, it was up to the jury to determine what weight to give it and the trial court did not abuse its discretion in permitting the testimony</a:t>
            </a:r>
            <a:r>
              <a:rPr lang="en-US" sz="2800" i="1" dirty="0"/>
              <a:t>.</a:t>
            </a:r>
            <a:endParaRPr lang="en-US" sz="2800" dirty="0"/>
          </a:p>
        </p:txBody>
      </p:sp>
    </p:spTree>
    <p:extLst>
      <p:ext uri="{BB962C8B-B14F-4D97-AF65-F5344CB8AC3E}">
        <p14:creationId xmlns:p14="http://schemas.microsoft.com/office/powerpoint/2010/main" val="7208218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661C-76C2-BE37-FF8E-E4536DB97A10}"/>
              </a:ext>
            </a:extLst>
          </p:cNvPr>
          <p:cNvSpPr>
            <a:spLocks noGrp="1"/>
          </p:cNvSpPr>
          <p:nvPr>
            <p:ph type="title"/>
          </p:nvPr>
        </p:nvSpPr>
        <p:spPr>
          <a:xfrm>
            <a:off x="1295401" y="842711"/>
            <a:ext cx="9601196" cy="1303867"/>
          </a:xfrm>
        </p:spPr>
        <p:txBody>
          <a:bodyPr>
            <a:normAutofit fontScale="90000"/>
          </a:bodyPr>
          <a:lstStyle/>
          <a:p>
            <a:r>
              <a:rPr lang="en-US" dirty="0"/>
              <a:t>Drugs: Mixtures</a:t>
            </a:r>
            <a:br>
              <a:rPr lang="en-US" dirty="0"/>
            </a:br>
            <a:r>
              <a:rPr lang="en-US" i="1" dirty="0" err="1"/>
              <a:t>Camann</a:t>
            </a:r>
            <a:r>
              <a:rPr lang="en-US" i="1" dirty="0"/>
              <a:t> v. C/w., </a:t>
            </a:r>
            <a:r>
              <a:rPr lang="en-US" dirty="0"/>
              <a:t>79 Va. App. 427 (2024)</a:t>
            </a:r>
          </a:p>
        </p:txBody>
      </p:sp>
      <p:sp>
        <p:nvSpPr>
          <p:cNvPr id="3" name="Content Placeholder 2">
            <a:extLst>
              <a:ext uri="{FF2B5EF4-FFF2-40B4-BE49-F238E27FC236}">
                <a16:creationId xmlns:a16="http://schemas.microsoft.com/office/drawing/2014/main" id="{B71CCFEF-1BA3-C0BA-9F86-49196C9A4F26}"/>
              </a:ext>
            </a:extLst>
          </p:cNvPr>
          <p:cNvSpPr>
            <a:spLocks noGrp="1"/>
          </p:cNvSpPr>
          <p:nvPr>
            <p:ph idx="1"/>
          </p:nvPr>
        </p:nvSpPr>
        <p:spPr>
          <a:xfrm>
            <a:off x="1007165" y="2556932"/>
            <a:ext cx="9889432" cy="3318936"/>
          </a:xfrm>
        </p:spPr>
        <p:txBody>
          <a:bodyPr>
            <a:noAutofit/>
          </a:bodyPr>
          <a:lstStyle/>
          <a:p>
            <a:r>
              <a:rPr lang="en-US" sz="2800" dirty="0"/>
              <a:t>Defendant found in possession of powder that DFS determined were two controlled substances: Fentanyl and Etizolam.</a:t>
            </a:r>
          </a:p>
          <a:p>
            <a:r>
              <a:rPr lang="en-US" sz="2800" dirty="0"/>
              <a:t>Defendant admitted he had Fentanyl but did not know what Etizolam was.</a:t>
            </a:r>
          </a:p>
          <a:p>
            <a:r>
              <a:rPr lang="en-US" sz="2800" dirty="0"/>
              <a:t>Conviction for Etizolam reversed as prosecution failed to exclude reasonable hypothesis of innocence that defendant believed that the white powder contained only one controlled substance—Fentanyl.</a:t>
            </a:r>
          </a:p>
        </p:txBody>
      </p:sp>
    </p:spTree>
    <p:extLst>
      <p:ext uri="{BB962C8B-B14F-4D97-AF65-F5344CB8AC3E}">
        <p14:creationId xmlns:p14="http://schemas.microsoft.com/office/powerpoint/2010/main" val="5202036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07CD-B44E-67ED-A2DF-905C46F3CE5B}"/>
              </a:ext>
            </a:extLst>
          </p:cNvPr>
          <p:cNvSpPr>
            <a:spLocks noGrp="1"/>
          </p:cNvSpPr>
          <p:nvPr>
            <p:ph type="title"/>
          </p:nvPr>
        </p:nvSpPr>
        <p:spPr/>
        <p:txBody>
          <a:bodyPr>
            <a:normAutofit fontScale="90000"/>
          </a:bodyPr>
          <a:lstStyle/>
          <a:p>
            <a:r>
              <a:rPr lang="en-US" dirty="0"/>
              <a:t>Fleeing from Law Enforcement: </a:t>
            </a:r>
            <a:br>
              <a:rPr lang="en-US" dirty="0"/>
            </a:br>
            <a:r>
              <a:rPr lang="en-US" i="1" dirty="0"/>
              <a:t>Hackett v. C/w</a:t>
            </a:r>
            <a:r>
              <a:rPr lang="en-US" dirty="0"/>
              <a:t>, 78 Va. App. 92 (2023)</a:t>
            </a:r>
          </a:p>
        </p:txBody>
      </p:sp>
      <p:sp>
        <p:nvSpPr>
          <p:cNvPr id="3" name="Content Placeholder 2">
            <a:extLst>
              <a:ext uri="{FF2B5EF4-FFF2-40B4-BE49-F238E27FC236}">
                <a16:creationId xmlns:a16="http://schemas.microsoft.com/office/drawing/2014/main" id="{4BA538F8-4CA2-645C-36F1-80561D4CD3B7}"/>
              </a:ext>
            </a:extLst>
          </p:cNvPr>
          <p:cNvSpPr>
            <a:spLocks noGrp="1"/>
          </p:cNvSpPr>
          <p:nvPr>
            <p:ph idx="1"/>
          </p:nvPr>
        </p:nvSpPr>
        <p:spPr/>
        <p:txBody>
          <a:bodyPr>
            <a:normAutofit/>
          </a:bodyPr>
          <a:lstStyle/>
          <a:p>
            <a:r>
              <a:rPr lang="en-US" sz="2600" dirty="0"/>
              <a:t>Officer attempted to arrest defendant on felony arrest warrant when defendant was standing 20 to 25 yards away but defendant took off running. </a:t>
            </a:r>
          </a:p>
          <a:p>
            <a:r>
              <a:rPr lang="en-US" sz="2600" dirty="0"/>
              <a:t>Officer told defendant to stop and said he was under arrest, but defendant escaped into the woods. </a:t>
            </a:r>
          </a:p>
          <a:p>
            <a:r>
              <a:rPr lang="en-US" sz="2600" dirty="0"/>
              <a:t>Police later arrested defendant and charged him with misdemeanor fleeing from a law-enforcement officer under § 18.2-460(E). </a:t>
            </a:r>
          </a:p>
          <a:p>
            <a:endParaRPr lang="en-US" sz="2600" dirty="0"/>
          </a:p>
          <a:p>
            <a:endParaRPr lang="en-US" sz="2600" dirty="0"/>
          </a:p>
        </p:txBody>
      </p:sp>
    </p:spTree>
    <p:extLst>
      <p:ext uri="{BB962C8B-B14F-4D97-AF65-F5344CB8AC3E}">
        <p14:creationId xmlns:p14="http://schemas.microsoft.com/office/powerpoint/2010/main" val="1597884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07CD-B44E-67ED-A2DF-905C46F3CE5B}"/>
              </a:ext>
            </a:extLst>
          </p:cNvPr>
          <p:cNvSpPr>
            <a:spLocks noGrp="1"/>
          </p:cNvSpPr>
          <p:nvPr>
            <p:ph type="title"/>
          </p:nvPr>
        </p:nvSpPr>
        <p:spPr/>
        <p:txBody>
          <a:bodyPr>
            <a:normAutofit/>
          </a:bodyPr>
          <a:lstStyle/>
          <a:p>
            <a:r>
              <a:rPr lang="en-US" dirty="0"/>
              <a:t>§ 18.2-460(E) Conviction Reversed</a:t>
            </a:r>
          </a:p>
        </p:txBody>
      </p:sp>
      <p:sp>
        <p:nvSpPr>
          <p:cNvPr id="3" name="Content Placeholder 2">
            <a:extLst>
              <a:ext uri="{FF2B5EF4-FFF2-40B4-BE49-F238E27FC236}">
                <a16:creationId xmlns:a16="http://schemas.microsoft.com/office/drawing/2014/main" id="{4BA538F8-4CA2-645C-36F1-80561D4CD3B7}"/>
              </a:ext>
            </a:extLst>
          </p:cNvPr>
          <p:cNvSpPr>
            <a:spLocks noGrp="1"/>
          </p:cNvSpPr>
          <p:nvPr>
            <p:ph idx="1"/>
          </p:nvPr>
        </p:nvSpPr>
        <p:spPr>
          <a:xfrm>
            <a:off x="882869" y="2378257"/>
            <a:ext cx="10668000" cy="3612640"/>
          </a:xfrm>
        </p:spPr>
        <p:txBody>
          <a:bodyPr>
            <a:noAutofit/>
          </a:bodyPr>
          <a:lstStyle/>
          <a:p>
            <a:r>
              <a:rPr lang="en-US" sz="2800" dirty="0"/>
              <a:t>Court found that, since the statute requires that the defendant flee from the officer’s immediate span of control, Commonwealth failed to satisfy that close- proximity requirement here. </a:t>
            </a:r>
          </a:p>
          <a:p>
            <a:r>
              <a:rPr lang="en-US" sz="2800" dirty="0"/>
              <a:t>Although defendant here knowingly fled from a law- enforcement officer attempting to arrest him, officer got no closer than 20 yards. </a:t>
            </a:r>
          </a:p>
          <a:p>
            <a:r>
              <a:rPr lang="en-US" sz="2800" dirty="0"/>
              <a:t>Finding as a matter of law that this distance is too great to satisfy the statutory proximity requirement, the Court reversed the defendant’s conviction.</a:t>
            </a:r>
          </a:p>
          <a:p>
            <a:endParaRPr lang="en-US" sz="2800" dirty="0"/>
          </a:p>
        </p:txBody>
      </p:sp>
    </p:spTree>
    <p:extLst>
      <p:ext uri="{BB962C8B-B14F-4D97-AF65-F5344CB8AC3E}">
        <p14:creationId xmlns:p14="http://schemas.microsoft.com/office/powerpoint/2010/main" val="10690836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6F54-997D-B450-020F-AEAECA3F2586}"/>
              </a:ext>
            </a:extLst>
          </p:cNvPr>
          <p:cNvSpPr>
            <a:spLocks noGrp="1"/>
          </p:cNvSpPr>
          <p:nvPr>
            <p:ph type="title"/>
          </p:nvPr>
        </p:nvSpPr>
        <p:spPr/>
        <p:txBody>
          <a:bodyPr/>
          <a:lstStyle/>
          <a:p>
            <a:r>
              <a:rPr lang="en-US" dirty="0"/>
              <a:t>Court reasoning</a:t>
            </a:r>
          </a:p>
        </p:txBody>
      </p:sp>
      <p:sp>
        <p:nvSpPr>
          <p:cNvPr id="3" name="Content Placeholder 2">
            <a:extLst>
              <a:ext uri="{FF2B5EF4-FFF2-40B4-BE49-F238E27FC236}">
                <a16:creationId xmlns:a16="http://schemas.microsoft.com/office/drawing/2014/main" id="{CD489FAD-5DAC-5157-0DA9-6EE622C82F0E}"/>
              </a:ext>
            </a:extLst>
          </p:cNvPr>
          <p:cNvSpPr>
            <a:spLocks noGrp="1"/>
          </p:cNvSpPr>
          <p:nvPr>
            <p:ph idx="1"/>
          </p:nvPr>
        </p:nvSpPr>
        <p:spPr>
          <a:xfrm>
            <a:off x="751489" y="2399277"/>
            <a:ext cx="10689021" cy="3906930"/>
          </a:xfrm>
        </p:spPr>
        <p:txBody>
          <a:bodyPr>
            <a:noAutofit/>
          </a:bodyPr>
          <a:lstStyle/>
          <a:p>
            <a:r>
              <a:rPr lang="en-US" sz="2800" dirty="0"/>
              <a:t>Officer did not have the “immediate physical ability” to arrest the defendant because, at 20 yards away, the defendant was outside of the officer’s “immediate span of control.”</a:t>
            </a:r>
          </a:p>
          <a:p>
            <a:r>
              <a:rPr lang="en-US" sz="2800" dirty="0"/>
              <a:t>Court pointed out that Virginia appears to be unique in requiring—as an element of the offense—that the officer have the “immediate physical ability” to arrest the defendant. </a:t>
            </a:r>
          </a:p>
          <a:p>
            <a:r>
              <a:rPr lang="en-US" sz="2800" dirty="0"/>
              <a:t> Court reasoned that “Virginia’s statute presumably” includes that element “because our legislature made a policy decision . . . to include it.” </a:t>
            </a:r>
          </a:p>
          <a:p>
            <a:endParaRPr lang="en-US" sz="2800" dirty="0"/>
          </a:p>
          <a:p>
            <a:endParaRPr lang="en-US" sz="2800" dirty="0"/>
          </a:p>
        </p:txBody>
      </p:sp>
    </p:spTree>
    <p:extLst>
      <p:ext uri="{BB962C8B-B14F-4D97-AF65-F5344CB8AC3E}">
        <p14:creationId xmlns:p14="http://schemas.microsoft.com/office/powerpoint/2010/main" val="31706358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42B4-E164-0C28-E5FC-9B041A9B8F86}"/>
              </a:ext>
            </a:extLst>
          </p:cNvPr>
          <p:cNvSpPr>
            <a:spLocks noGrp="1"/>
          </p:cNvSpPr>
          <p:nvPr>
            <p:ph type="title"/>
          </p:nvPr>
        </p:nvSpPr>
        <p:spPr/>
        <p:txBody>
          <a:bodyPr>
            <a:normAutofit fontScale="90000"/>
          </a:bodyPr>
          <a:lstStyle/>
          <a:p>
            <a:r>
              <a:rPr lang="en-US" dirty="0"/>
              <a:t>Use of a Firearm: </a:t>
            </a:r>
            <a:br>
              <a:rPr lang="en-US" dirty="0"/>
            </a:br>
            <a:r>
              <a:rPr lang="en-US" i="1" dirty="0"/>
              <a:t>C/w v. Barney,</a:t>
            </a:r>
            <a:r>
              <a:rPr lang="en-US" dirty="0"/>
              <a:t> 884 S.E.2d 81 (2023). </a:t>
            </a:r>
          </a:p>
        </p:txBody>
      </p:sp>
      <p:sp>
        <p:nvSpPr>
          <p:cNvPr id="3" name="Content Placeholder 2">
            <a:extLst>
              <a:ext uri="{FF2B5EF4-FFF2-40B4-BE49-F238E27FC236}">
                <a16:creationId xmlns:a16="http://schemas.microsoft.com/office/drawing/2014/main" id="{6A5174D1-E805-05EC-4C59-21753E34C770}"/>
              </a:ext>
            </a:extLst>
          </p:cNvPr>
          <p:cNvSpPr>
            <a:spLocks noGrp="1"/>
          </p:cNvSpPr>
          <p:nvPr>
            <p:ph idx="1"/>
          </p:nvPr>
        </p:nvSpPr>
        <p:spPr>
          <a:xfrm>
            <a:off x="702365" y="2451652"/>
            <a:ext cx="10919792" cy="3949147"/>
          </a:xfrm>
        </p:spPr>
        <p:txBody>
          <a:bodyPr>
            <a:normAutofit/>
          </a:bodyPr>
          <a:lstStyle/>
          <a:p>
            <a:r>
              <a:rPr lang="en-US" dirty="0"/>
              <a:t>During robbery, defendant kept her hand in her pocket and handed the victim a note that stated “[T]his is a robbery, stay calm, [and] don’t make a sound if you want to live.” </a:t>
            </a:r>
          </a:p>
          <a:p>
            <a:r>
              <a:rPr lang="en-US" dirty="0"/>
              <a:t>Court of Appeals reversed conviction for use of a firearm – </a:t>
            </a:r>
            <a:r>
              <a:rPr lang="en-US" b="1" dirty="0"/>
              <a:t>Va. </a:t>
            </a:r>
            <a:r>
              <a:rPr lang="en-US" b="1" dirty="0" err="1"/>
              <a:t>S.Ct</a:t>
            </a:r>
            <a:r>
              <a:rPr lang="en-US" b="1" dirty="0"/>
              <a:t>. </a:t>
            </a:r>
            <a:r>
              <a:rPr lang="en-US" b="1"/>
              <a:t>Reinstated it.</a:t>
            </a:r>
            <a:endParaRPr lang="en-US" b="1" dirty="0"/>
          </a:p>
          <a:p>
            <a:r>
              <a:rPr lang="en-US" dirty="0"/>
              <a:t>Victim’s subjective belief as to the presence of a firearm” is insufficient. </a:t>
            </a:r>
          </a:p>
          <a:p>
            <a:r>
              <a:rPr lang="en-US" dirty="0"/>
              <a:t>In this case, defendant threatened to kill the victim and made threat while pointing at victim what looked like the barrel of a handgun. </a:t>
            </a:r>
          </a:p>
          <a:p>
            <a:r>
              <a:rPr lang="en-US" dirty="0"/>
              <a:t>“The murder weapon in her pocket — Barney’s words and gestures obviously implied — was a handgun, not a finger.”</a:t>
            </a:r>
          </a:p>
        </p:txBody>
      </p:sp>
    </p:spTree>
    <p:extLst>
      <p:ext uri="{BB962C8B-B14F-4D97-AF65-F5344CB8AC3E}">
        <p14:creationId xmlns:p14="http://schemas.microsoft.com/office/powerpoint/2010/main" val="349766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12B106-A4D5-081E-02CD-829A03164E8D}"/>
              </a:ext>
            </a:extLst>
          </p:cNvPr>
          <p:cNvSpPr>
            <a:spLocks noGrp="1"/>
          </p:cNvSpPr>
          <p:nvPr>
            <p:ph type="title"/>
          </p:nvPr>
        </p:nvSpPr>
        <p:spPr/>
        <p:txBody>
          <a:bodyPr>
            <a:normAutofit/>
          </a:bodyPr>
          <a:lstStyle/>
          <a:p>
            <a:r>
              <a:rPr lang="en-US" dirty="0"/>
              <a:t>Evidence Suppressed</a:t>
            </a:r>
          </a:p>
        </p:txBody>
      </p:sp>
      <p:sp>
        <p:nvSpPr>
          <p:cNvPr id="6" name="Content Placeholder 5">
            <a:extLst>
              <a:ext uri="{FF2B5EF4-FFF2-40B4-BE49-F238E27FC236}">
                <a16:creationId xmlns:a16="http://schemas.microsoft.com/office/drawing/2014/main" id="{D4CCEB40-6B8F-C868-9A5D-2A36D204A703}"/>
              </a:ext>
            </a:extLst>
          </p:cNvPr>
          <p:cNvSpPr>
            <a:spLocks noGrp="1"/>
          </p:cNvSpPr>
          <p:nvPr>
            <p:ph idx="1"/>
          </p:nvPr>
        </p:nvSpPr>
        <p:spPr>
          <a:xfrm>
            <a:off x="851338" y="2462339"/>
            <a:ext cx="10657489" cy="3318936"/>
          </a:xfrm>
        </p:spPr>
        <p:txBody>
          <a:bodyPr>
            <a:noAutofit/>
          </a:bodyPr>
          <a:lstStyle/>
          <a:p>
            <a:r>
              <a:rPr lang="en-US" sz="2600" dirty="0"/>
              <a:t>Held: General search of defendant’s pockets exceeded the scope of his consent.</a:t>
            </a:r>
          </a:p>
          <a:p>
            <a:r>
              <a:rPr lang="en-US" sz="2600" dirty="0"/>
              <a:t>Court: Reasonable person would understand the defendant’s consent to be limited to a search for weapons.</a:t>
            </a:r>
          </a:p>
          <a:p>
            <a:r>
              <a:rPr lang="en-US" sz="2600" dirty="0"/>
              <a:t>Contrast: </a:t>
            </a:r>
            <a:r>
              <a:rPr lang="en-US" sz="2600" i="1" dirty="0"/>
              <a:t>Lee v. Com</a:t>
            </a:r>
            <a:r>
              <a:rPr lang="en-US" sz="2600" dirty="0"/>
              <a:t>., May 7, 2024 (Pub.): Court found that the officers’ request for the defendant’s consent to search the backpack was not limited to just firearms. Instead, the Court concluded that it was objectively reasonable for the officer to infer that the defendant impliedly consented to a search of his backpack. </a:t>
            </a:r>
          </a:p>
          <a:p>
            <a:endParaRPr lang="en-US" sz="2600" dirty="0"/>
          </a:p>
        </p:txBody>
      </p:sp>
    </p:spTree>
    <p:extLst>
      <p:ext uri="{BB962C8B-B14F-4D97-AF65-F5344CB8AC3E}">
        <p14:creationId xmlns:p14="http://schemas.microsoft.com/office/powerpoint/2010/main" val="31934202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E3D1-5460-1C6E-72AA-C9225C908ABB}"/>
              </a:ext>
            </a:extLst>
          </p:cNvPr>
          <p:cNvSpPr>
            <a:spLocks noGrp="1"/>
          </p:cNvSpPr>
          <p:nvPr>
            <p:ph type="title"/>
          </p:nvPr>
        </p:nvSpPr>
        <p:spPr/>
        <p:txBody>
          <a:bodyPr>
            <a:normAutofit fontScale="90000"/>
          </a:bodyPr>
          <a:lstStyle/>
          <a:p>
            <a:r>
              <a:rPr lang="en-US" dirty="0"/>
              <a:t>Stalking</a:t>
            </a:r>
            <a:br>
              <a:rPr lang="en-US" dirty="0"/>
            </a:br>
            <a:r>
              <a:rPr lang="en-US" i="1" dirty="0"/>
              <a:t>Counterman v. Colorado</a:t>
            </a:r>
            <a:r>
              <a:rPr lang="en-US" dirty="0"/>
              <a:t>, 600 U.S. 66 (2023)</a:t>
            </a:r>
          </a:p>
        </p:txBody>
      </p:sp>
      <p:sp>
        <p:nvSpPr>
          <p:cNvPr id="3" name="Content Placeholder 2">
            <a:extLst>
              <a:ext uri="{FF2B5EF4-FFF2-40B4-BE49-F238E27FC236}">
                <a16:creationId xmlns:a16="http://schemas.microsoft.com/office/drawing/2014/main" id="{C71ADBF8-88DE-D783-F38E-EE1CA952CF3F}"/>
              </a:ext>
            </a:extLst>
          </p:cNvPr>
          <p:cNvSpPr>
            <a:spLocks noGrp="1"/>
          </p:cNvSpPr>
          <p:nvPr>
            <p:ph idx="1"/>
          </p:nvPr>
        </p:nvSpPr>
        <p:spPr>
          <a:xfrm>
            <a:off x="1295400" y="2556932"/>
            <a:ext cx="10127973" cy="3552320"/>
          </a:xfrm>
        </p:spPr>
        <p:txBody>
          <a:bodyPr>
            <a:noAutofit/>
          </a:bodyPr>
          <a:lstStyle/>
          <a:p>
            <a:r>
              <a:rPr lang="en-US" sz="2700" dirty="0"/>
              <a:t>State must prove in true-threats cases that the defendant had some understanding of his statements’ threatening character.</a:t>
            </a:r>
          </a:p>
          <a:p>
            <a:r>
              <a:rPr lang="en-US" sz="2700" dirty="0"/>
              <a:t>Court sets required </a:t>
            </a:r>
            <a:r>
              <a:rPr lang="en-US" sz="2700" dirty="0" err="1"/>
              <a:t>mens</a:t>
            </a:r>
            <a:r>
              <a:rPr lang="en-US" sz="2700" dirty="0"/>
              <a:t> rea at Recklessness; rejected objective, “reasonable person” standard. </a:t>
            </a:r>
          </a:p>
          <a:p>
            <a:r>
              <a:rPr lang="en-US" sz="2700" dirty="0"/>
              <a:t>State must show that speaker is aware that others could regard his statements as threatening violence and delivers them anyway; “we do not require that the State prove the defendant had any more specific intent to threaten the victim.”</a:t>
            </a:r>
          </a:p>
        </p:txBody>
      </p:sp>
    </p:spTree>
    <p:extLst>
      <p:ext uri="{BB962C8B-B14F-4D97-AF65-F5344CB8AC3E}">
        <p14:creationId xmlns:p14="http://schemas.microsoft.com/office/powerpoint/2010/main" val="8372832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7E89-A1E1-CFA4-E9B7-CAA172BFE2A8}"/>
              </a:ext>
            </a:extLst>
          </p:cNvPr>
          <p:cNvSpPr>
            <a:spLocks noGrp="1"/>
          </p:cNvSpPr>
          <p:nvPr>
            <p:ph type="title"/>
          </p:nvPr>
        </p:nvSpPr>
        <p:spPr/>
        <p:txBody>
          <a:bodyPr>
            <a:normAutofit fontScale="90000"/>
          </a:bodyPr>
          <a:lstStyle/>
          <a:p>
            <a:r>
              <a:rPr lang="en-US" i="1" dirty="0"/>
              <a:t>Counterman</a:t>
            </a:r>
            <a:r>
              <a:rPr lang="en-US" dirty="0"/>
              <a:t> Applied: </a:t>
            </a:r>
            <a:br>
              <a:rPr lang="en-US" dirty="0"/>
            </a:br>
            <a:r>
              <a:rPr lang="en-US" i="1" dirty="0"/>
              <a:t>Drexel v. Com., </a:t>
            </a:r>
            <a:r>
              <a:rPr lang="en-US" dirty="0"/>
              <a:t>May 7, 2024 (Pub.)</a:t>
            </a:r>
          </a:p>
        </p:txBody>
      </p:sp>
      <p:sp>
        <p:nvSpPr>
          <p:cNvPr id="3" name="Content Placeholder 2">
            <a:extLst>
              <a:ext uri="{FF2B5EF4-FFF2-40B4-BE49-F238E27FC236}">
                <a16:creationId xmlns:a16="http://schemas.microsoft.com/office/drawing/2014/main" id="{00D1DBEA-CB09-1AE1-FCEA-F3C823AB02D1}"/>
              </a:ext>
            </a:extLst>
          </p:cNvPr>
          <p:cNvSpPr>
            <a:spLocks noGrp="1"/>
          </p:cNvSpPr>
          <p:nvPr>
            <p:ph idx="1"/>
          </p:nvPr>
        </p:nvSpPr>
        <p:spPr>
          <a:xfrm>
            <a:off x="945931" y="2556932"/>
            <a:ext cx="9950666" cy="3318936"/>
          </a:xfrm>
        </p:spPr>
        <p:txBody>
          <a:bodyPr>
            <a:noAutofit/>
          </a:bodyPr>
          <a:lstStyle/>
          <a:p>
            <a:r>
              <a:rPr lang="en-US" sz="2600" dirty="0"/>
              <a:t>Convictions for Threats to Damage a Building affirmed for defendant who told police that he would burn down city hall, that “he was going to be the next Timothy McVeigh” because “he wanted to send a message,” vowed he would kill “any law enforcement officers [who] approached him,” and expressed a desire “to dismember Judges and their families.” </a:t>
            </a:r>
          </a:p>
          <a:p>
            <a:r>
              <a:rPr lang="en-US" sz="2600" dirty="0"/>
              <a:t>Court agreed that the evidence supported a finding that, at a minimum, when speaking with the police, he “consciously disregarded a substantial risk that his” statement “would be viewed as threatening violence.”</a:t>
            </a:r>
          </a:p>
        </p:txBody>
      </p:sp>
    </p:spTree>
    <p:extLst>
      <p:ext uri="{BB962C8B-B14F-4D97-AF65-F5344CB8AC3E}">
        <p14:creationId xmlns:p14="http://schemas.microsoft.com/office/powerpoint/2010/main" val="40915564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a:xfrm>
            <a:off x="2554540" y="3795564"/>
            <a:ext cx="7082919" cy="1623541"/>
          </a:xfrm>
        </p:spPr>
        <p:txBody>
          <a:bodyPr>
            <a:noAutofit/>
          </a:bodyPr>
          <a:lstStyle/>
          <a:p>
            <a:r>
              <a:rPr lang="en-US" sz="3000" dirty="0"/>
              <a:t>To Every One of You Who Tried Hard Cases </a:t>
            </a:r>
          </a:p>
          <a:p>
            <a:r>
              <a:rPr lang="en-US" sz="3000" dirty="0"/>
              <a:t>and Made Good Law in the Process</a:t>
            </a:r>
          </a:p>
        </p:txBody>
      </p:sp>
    </p:spTree>
    <p:extLst>
      <p:ext uri="{BB962C8B-B14F-4D97-AF65-F5344CB8AC3E}">
        <p14:creationId xmlns:p14="http://schemas.microsoft.com/office/powerpoint/2010/main" val="3162016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1352654" y="1289114"/>
            <a:ext cx="9486692" cy="4279771"/>
          </a:xfrm>
        </p:spPr>
        <p:txBody>
          <a:bodyPr>
            <a:normAutofit/>
          </a:bodyPr>
          <a:lstStyle/>
          <a:p>
            <a:pPr marL="0" indent="0">
              <a:buNone/>
            </a:pPr>
            <a:r>
              <a:rPr lang="en-US" sz="3400" b="1" u="sng" dirty="0"/>
              <a:t>Elliott Casey</a:t>
            </a:r>
            <a:endParaRPr lang="en-US" sz="3400" dirty="0"/>
          </a:p>
          <a:p>
            <a:pPr marL="0" indent="0">
              <a:buNone/>
            </a:pPr>
            <a:r>
              <a:rPr lang="en-US" sz="3400" dirty="0"/>
              <a:t>Commonwealth’s Attorneys’ Services Council</a:t>
            </a:r>
          </a:p>
          <a:p>
            <a:pPr marL="0" indent="0">
              <a:buNone/>
            </a:pPr>
            <a:r>
              <a:rPr lang="en-US" sz="3400" dirty="0"/>
              <a:t>Staff Attorney</a:t>
            </a:r>
          </a:p>
          <a:p>
            <a:pPr marL="0" indent="0">
              <a:buNone/>
            </a:pPr>
            <a:r>
              <a:rPr lang="en-US" sz="3400" dirty="0"/>
              <a:t>P. O. Box 3549</a:t>
            </a:r>
          </a:p>
          <a:p>
            <a:pPr marL="0" indent="0">
              <a:buNone/>
            </a:pPr>
            <a:r>
              <a:rPr lang="en-US" sz="3400" dirty="0"/>
              <a:t>Williamsburg, Virginia 23187</a:t>
            </a:r>
          </a:p>
          <a:p>
            <a:pPr marL="0" indent="0">
              <a:buNone/>
            </a:pPr>
            <a:r>
              <a:rPr lang="en-US" sz="3400" u="sng" dirty="0">
                <a:solidFill>
                  <a:srgbClr val="0070C0"/>
                </a:solidFill>
                <a:hlinkClick r:id="rId3">
                  <a:extLst>
                    <a:ext uri="{A12FA001-AC4F-418D-AE19-62706E023703}">
                      <ahyp:hlinkClr xmlns:ahyp="http://schemas.microsoft.com/office/drawing/2018/hyperlinkcolor" val="tx"/>
                    </a:ext>
                  </a:extLst>
                </a:hlinkClick>
              </a:rPr>
              <a:t>ejcasey@wm.edu</a:t>
            </a:r>
            <a:endParaRPr lang="en-US" sz="3400" dirty="0">
              <a:solidFill>
                <a:srgbClr val="0070C0"/>
              </a:solidFill>
            </a:endParaRPr>
          </a:p>
          <a:p>
            <a:pPr marL="0" indent="0">
              <a:buNone/>
            </a:pPr>
            <a:endParaRPr lang="en-US" sz="3400" dirty="0"/>
          </a:p>
        </p:txBody>
      </p:sp>
    </p:spTree>
    <p:extLst>
      <p:ext uri="{BB962C8B-B14F-4D97-AF65-F5344CB8AC3E}">
        <p14:creationId xmlns:p14="http://schemas.microsoft.com/office/powerpoint/2010/main" val="12487566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11724</TotalTime>
  <Words>13980</Words>
  <Application>Microsoft Macintosh PowerPoint</Application>
  <PresentationFormat>Widescreen</PresentationFormat>
  <Paragraphs>573</Paragraphs>
  <Slides>93</Slides>
  <Notes>78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93</vt:i4>
      </vt:variant>
    </vt:vector>
  </HeadingPairs>
  <TitlesOfParts>
    <vt:vector size="97" baseType="lpstr">
      <vt:lpstr>Arial</vt:lpstr>
      <vt:lpstr>Calibri</vt:lpstr>
      <vt:lpstr>Garamond</vt:lpstr>
      <vt:lpstr>Organic</vt:lpstr>
      <vt:lpstr>Appellate Update for Law Enforcement</vt:lpstr>
      <vt:lpstr>This Presentation is Only an OVERVIEW </vt:lpstr>
      <vt:lpstr> PART ONE: Criminal Procedure</vt:lpstr>
      <vt:lpstr>Bail:  Martin v. C/w, Sept. 26, 2023 (Unp.)</vt:lpstr>
      <vt:lpstr>Domestic Relations Court:  Jurisdiction</vt:lpstr>
      <vt:lpstr>Fourth Amendment</vt:lpstr>
      <vt:lpstr>Consent -  Carter v. C/w: 79 Va. App. 329 (2023)</vt:lpstr>
      <vt:lpstr>Search</vt:lpstr>
      <vt:lpstr>Evidence Suppressed</vt:lpstr>
      <vt:lpstr>Reasonable Suspicion and Nervousness:  U.S. v. Smart: January 22, 2024:</vt:lpstr>
      <vt:lpstr>Reasonable Suspicion and Nervousness U.S. v. Podbielski, 4th Cir., August 1, 2023</vt:lpstr>
      <vt:lpstr>Reasonable Suspicion and DUI:  Lundmark v. C/w: August 1, 2023 (Unp.)</vt:lpstr>
      <vt:lpstr>Pat-Downs</vt:lpstr>
      <vt:lpstr>Dangerous Items: Syringe Thompson v. C/w: November 28, 2023 (Unp.)</vt:lpstr>
      <vt:lpstr>Court: Pat Down Lawful</vt:lpstr>
      <vt:lpstr>Vehicle Frisks Johnson v. C/w: August 8, 2023 (Unp.)</vt:lpstr>
      <vt:lpstr>Court:  Scope of Pat Down Lawful</vt:lpstr>
      <vt:lpstr>Search Warrants</vt:lpstr>
      <vt:lpstr>Cooperation Agreements:  U.S. v. Bailey, 74 F.4th 151 (2023)</vt:lpstr>
      <vt:lpstr>Court Must Determine Whether G’vt Breached Agreement – and Potential Remedy, If Any</vt:lpstr>
      <vt:lpstr>Electronic Devices &amp;  Search Warrants</vt:lpstr>
      <vt:lpstr>U.S. v. Zelaya – Veliz, 4th Cir.  February 16, 2024</vt:lpstr>
      <vt:lpstr>When is a Phone Evidence? U.S. v. Davis: January 25, 2024 (Pub.)</vt:lpstr>
      <vt:lpstr>When is a Phone Evidence? C/w v. Hudson: July 18, 2023 (Unp.)</vt:lpstr>
      <vt:lpstr>Court:  Trial Court Wrongly Suppressed Evidence</vt:lpstr>
      <vt:lpstr>Exceptions to Warrant Requirement</vt:lpstr>
      <vt:lpstr>Probable Cause is Not an Exception: Parady v. C/w, 78 Va. App. 18 (2023)</vt:lpstr>
      <vt:lpstr>Arrest –  Two Months Later</vt:lpstr>
      <vt:lpstr>Chimel:  1969 Ruling on Search Incident to Arrest</vt:lpstr>
      <vt:lpstr>Timing of Search Incident to Arrest</vt:lpstr>
      <vt:lpstr>Parady Court:  Evidence Suppressed</vt:lpstr>
      <vt:lpstr>Court:  Mere PC is NOT Enough for a Search</vt:lpstr>
      <vt:lpstr>What is Probable Cause?</vt:lpstr>
      <vt:lpstr>Probable Cause Does NOT Mean “More Likely Than Not”</vt:lpstr>
      <vt:lpstr>Paraphernalia in Plain View Camann v. C/w., 79 Va. App. 427 (2024)</vt:lpstr>
      <vt:lpstr>Discovery</vt:lpstr>
      <vt:lpstr>Court Ruling: RAS for Detention, PC to Arrest</vt:lpstr>
      <vt:lpstr>Open Container is NOT Probable Cause</vt:lpstr>
      <vt:lpstr>Court: No PC to Search Vehicle.</vt:lpstr>
      <vt:lpstr>Open Container IS Probable Cause</vt:lpstr>
      <vt:lpstr>Further Observations</vt:lpstr>
      <vt:lpstr>Court: Probable Cause Existed for Search</vt:lpstr>
      <vt:lpstr>Reconciling the Rulings</vt:lpstr>
      <vt:lpstr>What About Marijuana? </vt:lpstr>
      <vt:lpstr>Carter v. Com., 79 Va. App. 329 (2023)</vt:lpstr>
      <vt:lpstr>Court: Evidence Suppressed</vt:lpstr>
      <vt:lpstr>Harvel v. Com., March 19, 2024 (Unp.)</vt:lpstr>
      <vt:lpstr>Search</vt:lpstr>
      <vt:lpstr>Court: Evidence Suppressed</vt:lpstr>
      <vt:lpstr>No Evidence of Intoxication</vt:lpstr>
      <vt:lpstr>Exigent Circumstances</vt:lpstr>
      <vt:lpstr>Hubbard v. Com, March 12, 2024 (Pub.)</vt:lpstr>
      <vt:lpstr>Officer’s Explanation for Search</vt:lpstr>
      <vt:lpstr>Officer’s Explanation for Search</vt:lpstr>
      <vt:lpstr>Court:  Evidence Suppressed</vt:lpstr>
      <vt:lpstr>Court: Mere Speculation about Fentanyl  was not Sufficient</vt:lpstr>
      <vt:lpstr>Community Caretaker &amp; Inventory Searches</vt:lpstr>
      <vt:lpstr>U.S. v. Treisman, 71 F.4th 225 (2023)</vt:lpstr>
      <vt:lpstr>Investigation</vt:lpstr>
      <vt:lpstr>Towing</vt:lpstr>
      <vt:lpstr>Towing Policy</vt:lpstr>
      <vt:lpstr>Inventory Search</vt:lpstr>
      <vt:lpstr>Court: Entry and Seizure Lawful as Community Caretaker, Search Lawful as Inventory Search</vt:lpstr>
      <vt:lpstr>Community Caretaker Exception</vt:lpstr>
      <vt:lpstr>Nottingham v. Commonwealth September 19, 2023 (Unp.)</vt:lpstr>
      <vt:lpstr>Inventory Search</vt:lpstr>
      <vt:lpstr>Contraband</vt:lpstr>
      <vt:lpstr>Court: Evidence Suppressed</vt:lpstr>
      <vt:lpstr>Fifth Amendment</vt:lpstr>
      <vt:lpstr>Paxton v. Com., March 12, 2024 (Pub.)</vt:lpstr>
      <vt:lpstr>PowerPoint Presentation</vt:lpstr>
      <vt:lpstr>Court: Statement Suppressed</vt:lpstr>
      <vt:lpstr>Thomas v. Com., March 12, 2024 (Unp.)</vt:lpstr>
      <vt:lpstr>Court:  Evidence Suppressed</vt:lpstr>
      <vt:lpstr>Court Explanation</vt:lpstr>
      <vt:lpstr>Photo Id’s and Lineups</vt:lpstr>
      <vt:lpstr>Show-Ups and Photo Identifications Sample v. Com, Feb. 8, 2024 (Va. S. Ct.)</vt:lpstr>
      <vt:lpstr>Show-Ups and Photo Identifications Sample v. Com, Feb. 8, 2024 (Va. S. Ct.)</vt:lpstr>
      <vt:lpstr> PART TWO: Crimes &amp; Offenses</vt:lpstr>
      <vt:lpstr>Burglary Jones v. C/w, July 5, 2023</vt:lpstr>
      <vt:lpstr>Child Abuse &amp; Neglect Smith v. Comm, August 15, 2023 (Unp.)</vt:lpstr>
      <vt:lpstr>Contributing to Delinquency:  Creekmore v. C/w, 79 Va. App. 241 (2024)</vt:lpstr>
      <vt:lpstr>Less than .08 DUI:  Retrograde Analysis</vt:lpstr>
      <vt:lpstr>HGN Admissible:  Spinner v. C/w: August 15, 2023 (Unp.):</vt:lpstr>
      <vt:lpstr>Drugs: Mixtures Camann v. C/w., 79 Va. App. 427 (2024)</vt:lpstr>
      <vt:lpstr>Fleeing from Law Enforcement:  Hackett v. C/w, 78 Va. App. 92 (2023)</vt:lpstr>
      <vt:lpstr>§ 18.2-460(E) Conviction Reversed</vt:lpstr>
      <vt:lpstr>Court reasoning</vt:lpstr>
      <vt:lpstr>Use of a Firearm:  C/w v. Barney, 884 S.E.2d 81 (2023). </vt:lpstr>
      <vt:lpstr>Stalking Counterman v. Colorado, 600 U.S. 66 (2023)</vt:lpstr>
      <vt:lpstr>Counterman Applied:  Drexel v. Com., May 7, 2024 (Pub.)</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Cases From the Courts of Appeal</dc:title>
  <dc:creator>Microsoft Office User</dc:creator>
  <cp:lastModifiedBy>Casey, Elliott (CASC)</cp:lastModifiedBy>
  <cp:revision>689</cp:revision>
  <cp:lastPrinted>2023-04-03T00:13:41Z</cp:lastPrinted>
  <dcterms:created xsi:type="dcterms:W3CDTF">2017-03-04T18:48:02Z</dcterms:created>
  <dcterms:modified xsi:type="dcterms:W3CDTF">2024-06-04T15:05:34Z</dcterms:modified>
</cp:coreProperties>
</file>